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LIGHT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DARK">
    <p:bg>
      <p:bgPr>
        <a:solidFill>
          <a:srgbClr val="081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52ff6d0-54d1-4de4-8fab-d42c2b71036f.png">    </p:cNvPr>
          <p:cNvPicPr>
            <a:picLocks noChangeAspect="1"/>
          </p:cNvPicPr>
          <p:nvPr/>
        </p:nvPicPr>
        <p:blipFill>
          <a:blip r:embed="rId1"/>
          <a:srcRect l="0" r="0" t="21874" b="21874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01D">
              <a:alpha val="78000"/>
            </a:srgbClr>
          </a:solidFill>
          <a:ln w="12700">
            <a:solidFill>
              <a:srgbClr val="06101D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7040880" cy="6858000"/>
          </a:xfrm>
          <a:prstGeom prst="rect">
            <a:avLst/>
          </a:prstGeom>
          <a:solidFill>
            <a:srgbClr val="071425">
              <a:alpha val="94000"/>
            </a:srgbClr>
          </a:solidFill>
          <a:ln w="12700">
            <a:solidFill>
              <a:srgbClr val="071425">
                <a:alpha val="0"/>
              </a:srgbClr>
            </a:solidFill>
            <a:prstDash val="solid"/>
          </a:ln>
        </p:spPr>
      </p:sp>
      <p:pic>
        <p:nvPicPr>
          <p:cNvPr id="5" name="Image 1" descr="/mnt/data/ppt_assets/tuf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748599"/>
            <a:ext cx="731520" cy="441330"/>
          </a:xfrm>
          <a:prstGeom prst="rect">
            <a:avLst/>
          </a:prstGeom>
        </p:spPr>
      </p:pic>
      <p:pic>
        <p:nvPicPr>
          <p:cNvPr id="6" name="Image 2" descr="/mnt/data/ppt_assets/systems_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0" y="592646"/>
            <a:ext cx="1325880" cy="405765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640080" y="13716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4A2C22"/>
          </a:solidFill>
          <a:ln w="12700">
            <a:solidFill>
              <a:srgbClr val="4A2C22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713232" y="1421892"/>
            <a:ext cx="168249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FINAL INTERNSHIP VIVA</a:t>
            </a:r>
            <a:endParaRPr lang="en-US" sz="880" dirty="0"/>
          </a:p>
        </p:txBody>
      </p:sp>
      <p:sp>
        <p:nvSpPr>
          <p:cNvPr id="9" name="Text 4"/>
          <p:cNvSpPr/>
          <p:nvPr/>
        </p:nvSpPr>
        <p:spPr>
          <a:xfrm>
            <a:off x="640080" y="1874520"/>
            <a:ext cx="5852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Front-End Web</a:t>
            </a:r>
            <a:endParaRPr lang="en-US" sz="3300" dirty="0"/>
          </a:p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Development Internship</a:t>
            </a:r>
            <a:endParaRPr lang="en-US" sz="3300" dirty="0"/>
          </a:p>
        </p:txBody>
      </p:sp>
      <p:sp>
        <p:nvSpPr>
          <p:cNvPr id="10" name="Text 5"/>
          <p:cNvSpPr/>
          <p:nvPr/>
        </p:nvSpPr>
        <p:spPr>
          <a:xfrm>
            <a:off x="658368" y="323697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FD9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 •  KSA Digital Consulting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658368" y="3749040"/>
            <a:ext cx="1143000" cy="0"/>
          </a:xfrm>
          <a:prstGeom prst="line">
            <a:avLst/>
          </a:prstGeom>
          <a:noFill/>
          <a:ln w="38100">
            <a:solidFill>
              <a:srgbClr val="FF6A2A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658368" y="4041648"/>
            <a:ext cx="31089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Muhammad Ahmad</a:t>
            </a:r>
            <a:endParaRPr lang="en-US" sz="1320" dirty="0"/>
          </a:p>
          <a:p>
            <a:pPr indent="0" marL="0">
              <a:buNone/>
            </a:pPr>
            <a:r>
              <a:rPr lang="en-US" sz="132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 No: 2023-BS-CS-295</a:t>
            </a:r>
            <a:endParaRPr lang="en-US" sz="1320" dirty="0"/>
          </a:p>
          <a:p>
            <a:pPr indent="0" marL="0">
              <a:buNone/>
            </a:pPr>
            <a:r>
              <a:rPr lang="en-US" sz="132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BS Computer Science</a:t>
            </a:r>
            <a:endParaRPr lang="en-US" sz="1320" dirty="0"/>
          </a:p>
        </p:txBody>
      </p:sp>
      <p:sp>
        <p:nvSpPr>
          <p:cNvPr id="13" name="Text 8"/>
          <p:cNvSpPr/>
          <p:nvPr/>
        </p:nvSpPr>
        <p:spPr>
          <a:xfrm>
            <a:off x="658368" y="587959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4D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University of Faisalabad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8229600" y="5870448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 July – 13 August 2025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Internship Snapshot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quick overview of the placement, documents, and technical scope.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48640" y="1417320"/>
            <a:ext cx="29718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48640" y="1417320"/>
            <a:ext cx="73152" cy="1325880"/>
          </a:xfrm>
          <a:prstGeom prst="rect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1572768"/>
            <a:ext cx="1554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STUDENT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1828800"/>
            <a:ext cx="25603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Muhammad Ahmad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2023-BS-CS-295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BS Computer Science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977640" y="1417320"/>
            <a:ext cx="29718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977640" y="1417320"/>
            <a:ext cx="73152" cy="1325880"/>
          </a:xfrm>
          <a:prstGeom prst="rect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160520" y="1572768"/>
            <a:ext cx="1554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2762E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HOST ORGANIZATION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4160520" y="1828800"/>
            <a:ext cx="25603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KSA Digital Consulting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Front-End Internship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7406640" y="1417320"/>
            <a:ext cx="29718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406640" y="1417320"/>
            <a:ext cx="73152" cy="1325880"/>
          </a:xfrm>
          <a:prstGeom prst="rect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589520" y="1572768"/>
            <a:ext cx="1554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1D9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DURATION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7589520" y="1828800"/>
            <a:ext cx="25603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 July – 13 August 2025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Completion certificate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Viva: final internship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48640" y="3063240"/>
            <a:ext cx="297180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19" name="Image 1" descr="/mnt/data/beb1397d-e022-4b2b-92c4-1016197749cb.png">    </p:cNvPr>
          <p:cNvPicPr>
            <a:picLocks noChangeAspect="1"/>
          </p:cNvPicPr>
          <p:nvPr/>
        </p:nvPicPr>
        <p:blipFill>
          <a:blip r:embed="rId2"/>
          <a:srcRect l="0" r="0" t="31759" b="31759"/>
          <a:stretch/>
        </p:blipFill>
        <p:spPr>
          <a:xfrm>
            <a:off x="585216" y="3099816"/>
            <a:ext cx="2898648" cy="2350008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85216" y="5047488"/>
            <a:ext cx="289864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13232" y="5129784"/>
            <a:ext cx="2642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 learning at the workplace</a:t>
            </a:r>
            <a:endParaRPr lang="en-US" sz="850" dirty="0"/>
          </a:p>
        </p:txBody>
      </p:sp>
      <p:sp>
        <p:nvSpPr>
          <p:cNvPr id="22" name="Shape 18"/>
          <p:cNvSpPr/>
          <p:nvPr/>
        </p:nvSpPr>
        <p:spPr>
          <a:xfrm>
            <a:off x="3794760" y="3063240"/>
            <a:ext cx="749808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23" name="Text 19"/>
          <p:cNvSpPr/>
          <p:nvPr/>
        </p:nvSpPr>
        <p:spPr>
          <a:xfrm>
            <a:off x="4069080" y="3319272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THIS INTERNSHIP WAS ABOUT</a:t>
            </a:r>
            <a:endParaRPr lang="en-US" sz="800" dirty="0"/>
          </a:p>
        </p:txBody>
      </p:sp>
      <p:sp>
        <p:nvSpPr>
          <p:cNvPr id="24" name="Text 20"/>
          <p:cNvSpPr/>
          <p:nvPr/>
        </p:nvSpPr>
        <p:spPr>
          <a:xfrm>
            <a:off x="4069080" y="3611880"/>
            <a:ext cx="5394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 focused front-end learning experience</a:t>
            </a:r>
            <a:endParaRPr lang="en-US" sz="2000" dirty="0"/>
          </a:p>
        </p:txBody>
      </p:sp>
      <p:sp>
        <p:nvSpPr>
          <p:cNvPr id="25" name="Shape 21"/>
          <p:cNvSpPr/>
          <p:nvPr/>
        </p:nvSpPr>
        <p:spPr>
          <a:xfrm>
            <a:off x="4096512" y="413308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261104" y="4069080"/>
            <a:ext cx="6144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 focus: HTML and CSS fundamentals</a:t>
            </a:r>
            <a:endParaRPr lang="en-US" sz="1230" dirty="0"/>
          </a:p>
        </p:txBody>
      </p:sp>
      <p:sp>
        <p:nvSpPr>
          <p:cNvPr id="27" name="Shape 23"/>
          <p:cNvSpPr/>
          <p:nvPr/>
        </p:nvSpPr>
        <p:spPr>
          <a:xfrm>
            <a:off x="4096512" y="444398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261104" y="4379976"/>
            <a:ext cx="6144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JavaScript for simple user interaction</a:t>
            </a:r>
            <a:endParaRPr lang="en-US" sz="1230" dirty="0"/>
          </a:p>
        </p:txBody>
      </p:sp>
      <p:sp>
        <p:nvSpPr>
          <p:cNvPr id="29" name="Shape 25"/>
          <p:cNvSpPr/>
          <p:nvPr/>
        </p:nvSpPr>
        <p:spPr>
          <a:xfrm>
            <a:off x="4096512" y="475488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4261104" y="4690872"/>
            <a:ext cx="6144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Responsive layouts and cross-screen testing</a:t>
            </a:r>
            <a:endParaRPr lang="en-US" sz="1230" dirty="0"/>
          </a:p>
        </p:txBody>
      </p:sp>
      <p:sp>
        <p:nvSpPr>
          <p:cNvPr id="31" name="Shape 27"/>
          <p:cNvSpPr/>
          <p:nvPr/>
        </p:nvSpPr>
        <p:spPr>
          <a:xfrm>
            <a:off x="4096512" y="506577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4261104" y="5001768"/>
            <a:ext cx="6144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Debugging, code organization, and professional workflow</a:t>
            </a:r>
            <a:endParaRPr lang="en-US" sz="1230" dirty="0"/>
          </a:p>
        </p:txBody>
      </p:sp>
      <p:sp>
        <p:nvSpPr>
          <p:cNvPr id="33" name="Shape 29"/>
          <p:cNvSpPr/>
          <p:nvPr/>
        </p:nvSpPr>
        <p:spPr>
          <a:xfrm>
            <a:off x="4096512" y="537667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4261104" y="5312664"/>
            <a:ext cx="6144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backend, database, API, or advanced framework work</a:t>
            </a:r>
            <a:endParaRPr lang="en-US" sz="1230" dirty="0"/>
          </a:p>
        </p:txBody>
      </p:sp>
      <p:sp>
        <p:nvSpPr>
          <p:cNvPr id="35" name="Text 31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• Front-End Web Development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About Systems Limited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Host organization and professional work context.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092440" y="141732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7" name="Image 1" descr="/mnt/data/72d27a75-07bd-4301-907c-6739c208a0b3.png">    </p:cNvPr>
          <p:cNvPicPr>
            <a:picLocks noChangeAspect="1"/>
          </p:cNvPicPr>
          <p:nvPr/>
        </p:nvPicPr>
        <p:blipFill>
          <a:blip r:embed="rId2"/>
          <a:srcRect l="0" r="0" t="12247" b="12247"/>
          <a:stretch/>
        </p:blipFill>
        <p:spPr>
          <a:xfrm>
            <a:off x="8129016" y="1453896"/>
            <a:ext cx="3493008" cy="198424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129016" y="3035808"/>
            <a:ext cx="349300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57032" y="3118104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office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8275320" y="3703320"/>
            <a:ext cx="32004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11" name="Image 2" descr="/mnt/data/8925de8d-a8ad-462a-b02d-69d16f3f35d3.png">    </p:cNvPr>
          <p:cNvPicPr>
            <a:picLocks noChangeAspect="1"/>
          </p:cNvPicPr>
          <p:nvPr/>
        </p:nvPicPr>
        <p:blipFill>
          <a:blip r:embed="rId3"/>
          <a:srcRect l="0" r="0" t="32977" b="32977"/>
          <a:stretch/>
        </p:blipFill>
        <p:spPr>
          <a:xfrm>
            <a:off x="8311896" y="3739896"/>
            <a:ext cx="3127248" cy="1892808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311896" y="5230368"/>
            <a:ext cx="312724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8439912" y="5312664"/>
            <a:ext cx="2871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Professional workplace environment</a:t>
            </a:r>
            <a:endParaRPr lang="en-US" sz="850" dirty="0"/>
          </a:p>
        </p:txBody>
      </p:sp>
      <p:sp>
        <p:nvSpPr>
          <p:cNvPr id="14" name="Shape 9"/>
          <p:cNvSpPr/>
          <p:nvPr/>
        </p:nvSpPr>
        <p:spPr>
          <a:xfrm>
            <a:off x="594360" y="1417320"/>
            <a:ext cx="1828800" cy="329184"/>
          </a:xfrm>
          <a:prstGeom prst="roundRect">
            <a:avLst>
              <a:gd name="adj" fmla="val 19444"/>
            </a:avLst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04088" y="1490472"/>
            <a:ext cx="16093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COMPANY OVERVIEW</a:t>
            </a:r>
            <a:endParaRPr lang="en-US" sz="900" dirty="0"/>
          </a:p>
        </p:txBody>
      </p:sp>
      <p:sp>
        <p:nvSpPr>
          <p:cNvPr id="16" name="Shape 11"/>
          <p:cNvSpPr/>
          <p:nvPr/>
        </p:nvSpPr>
        <p:spPr>
          <a:xfrm>
            <a:off x="658368" y="1965960"/>
            <a:ext cx="155448" cy="155448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658368" y="1981505"/>
            <a:ext cx="1554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650" dirty="0"/>
          </a:p>
        </p:txBody>
      </p:sp>
      <p:sp>
        <p:nvSpPr>
          <p:cNvPr id="18" name="Text 13"/>
          <p:cNvSpPr/>
          <p:nvPr/>
        </p:nvSpPr>
        <p:spPr>
          <a:xfrm>
            <a:off x="914400" y="1938528"/>
            <a:ext cx="6629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is a leading Pakistan-based technology and digital transformation company.</a:t>
            </a:r>
            <a:endParaRPr lang="en-US" sz="1170" dirty="0"/>
          </a:p>
        </p:txBody>
      </p:sp>
      <p:sp>
        <p:nvSpPr>
          <p:cNvPr id="19" name="Shape 14"/>
          <p:cNvSpPr/>
          <p:nvPr/>
        </p:nvSpPr>
        <p:spPr>
          <a:xfrm>
            <a:off x="658368" y="2523744"/>
            <a:ext cx="155448" cy="155448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58368" y="2539289"/>
            <a:ext cx="1554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650" dirty="0"/>
          </a:p>
        </p:txBody>
      </p:sp>
      <p:sp>
        <p:nvSpPr>
          <p:cNvPr id="21" name="Text 16"/>
          <p:cNvSpPr/>
          <p:nvPr/>
        </p:nvSpPr>
        <p:spPr>
          <a:xfrm>
            <a:off x="914400" y="2496312"/>
            <a:ext cx="6629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delivers software engineering, cloud, data, enterprise applications, consulting, and managed services.</a:t>
            </a:r>
            <a:endParaRPr lang="en-US" sz="1170" dirty="0"/>
          </a:p>
        </p:txBody>
      </p:sp>
      <p:sp>
        <p:nvSpPr>
          <p:cNvPr id="22" name="Shape 17"/>
          <p:cNvSpPr/>
          <p:nvPr/>
        </p:nvSpPr>
        <p:spPr>
          <a:xfrm>
            <a:off x="658368" y="3081528"/>
            <a:ext cx="155448" cy="155448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658368" y="3097073"/>
            <a:ext cx="1554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650" dirty="0"/>
          </a:p>
        </p:txBody>
      </p:sp>
      <p:sp>
        <p:nvSpPr>
          <p:cNvPr id="24" name="Text 19"/>
          <p:cNvSpPr/>
          <p:nvPr/>
        </p:nvSpPr>
        <p:spPr>
          <a:xfrm>
            <a:off x="914400" y="3054096"/>
            <a:ext cx="6629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company serves clients across multiple industries and international markets.</a:t>
            </a:r>
            <a:endParaRPr lang="en-US" sz="1170" dirty="0"/>
          </a:p>
        </p:txBody>
      </p:sp>
      <p:sp>
        <p:nvSpPr>
          <p:cNvPr id="25" name="Shape 20"/>
          <p:cNvSpPr/>
          <p:nvPr/>
        </p:nvSpPr>
        <p:spPr>
          <a:xfrm>
            <a:off x="658368" y="3639312"/>
            <a:ext cx="155448" cy="155448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58368" y="3654857"/>
            <a:ext cx="1554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650" dirty="0"/>
          </a:p>
        </p:txBody>
      </p:sp>
      <p:sp>
        <p:nvSpPr>
          <p:cNvPr id="27" name="Text 22"/>
          <p:cNvSpPr/>
          <p:nvPr/>
        </p:nvSpPr>
        <p:spPr>
          <a:xfrm>
            <a:off x="914400" y="3611880"/>
            <a:ext cx="6629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Its teams work through structured software-development processes, modern tools, and collaborative workflows.</a:t>
            </a:r>
            <a:endParaRPr lang="en-US" sz="1170" dirty="0"/>
          </a:p>
        </p:txBody>
      </p:sp>
      <p:sp>
        <p:nvSpPr>
          <p:cNvPr id="28" name="Shape 23"/>
          <p:cNvSpPr/>
          <p:nvPr/>
        </p:nvSpPr>
        <p:spPr>
          <a:xfrm>
            <a:off x="658368" y="4197096"/>
            <a:ext cx="155448" cy="155448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658368" y="4212641"/>
            <a:ext cx="1554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650" dirty="0"/>
          </a:p>
        </p:txBody>
      </p:sp>
      <p:sp>
        <p:nvSpPr>
          <p:cNvPr id="30" name="Text 25"/>
          <p:cNvSpPr/>
          <p:nvPr/>
        </p:nvSpPr>
        <p:spPr>
          <a:xfrm>
            <a:off x="914400" y="4169664"/>
            <a:ext cx="6629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emphasizes innovation, quality, customer-focused delivery, and continuous professional learning.</a:t>
            </a:r>
            <a:endParaRPr lang="en-US" sz="1170" dirty="0"/>
          </a:p>
        </p:txBody>
      </p:sp>
      <p:sp>
        <p:nvSpPr>
          <p:cNvPr id="31" name="Shape 26"/>
          <p:cNvSpPr/>
          <p:nvPr/>
        </p:nvSpPr>
        <p:spPr>
          <a:xfrm>
            <a:off x="658368" y="4754880"/>
            <a:ext cx="155448" cy="155448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2" name="Text 27"/>
          <p:cNvSpPr/>
          <p:nvPr/>
        </p:nvSpPr>
        <p:spPr>
          <a:xfrm>
            <a:off x="658368" y="4770425"/>
            <a:ext cx="1554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650" dirty="0"/>
          </a:p>
        </p:txBody>
      </p:sp>
      <p:sp>
        <p:nvSpPr>
          <p:cNvPr id="33" name="Text 28"/>
          <p:cNvSpPr/>
          <p:nvPr/>
        </p:nvSpPr>
        <p:spPr>
          <a:xfrm>
            <a:off x="914400" y="4727448"/>
            <a:ext cx="6629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My internship exposure was within the KSA Digital Consulting context, where I observed professional software practices.</a:t>
            </a:r>
            <a:endParaRPr lang="en-US" sz="1170" dirty="0"/>
          </a:p>
        </p:txBody>
      </p:sp>
      <p:sp>
        <p:nvSpPr>
          <p:cNvPr id="34" name="Shape 29"/>
          <p:cNvSpPr/>
          <p:nvPr/>
        </p:nvSpPr>
        <p:spPr>
          <a:xfrm>
            <a:off x="5532120" y="5413248"/>
            <a:ext cx="2057400" cy="310896"/>
          </a:xfrm>
          <a:prstGeom prst="roundRect">
            <a:avLst>
              <a:gd name="adj" fmla="val 50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5605272" y="5463540"/>
            <a:ext cx="191109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2762E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KSA DIGITAL CONSULTING</a:t>
            </a:r>
            <a:endParaRPr lang="en-US" sz="880" dirty="0"/>
          </a:p>
        </p:txBody>
      </p:sp>
      <p:sp>
        <p:nvSpPr>
          <p:cNvPr id="36" name="Text 31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Host Organization • Systems Limited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tech_themed_digital_illustration_ban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01D">
              <a:alpha val="90000"/>
            </a:srgbClr>
          </a:solidFill>
          <a:ln w="12700">
            <a:solidFill>
              <a:srgbClr val="06101D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OFFICIAL WEBSITE RESEARCH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Systems Limited at a Glance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9C6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Official website research converted into viva-friendly company context.</a:t>
            </a:r>
            <a:endParaRPr lang="en-US" sz="1150" dirty="0"/>
          </a:p>
        </p:txBody>
      </p:sp>
      <p:pic>
        <p:nvPicPr>
          <p:cNvPr id="7" name="Image 1" descr="/mnt/data/ppt_assets/systems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85800" y="1481328"/>
            <a:ext cx="2331720" cy="1261872"/>
          </a:xfrm>
          <a:prstGeom prst="roundRect">
            <a:avLst>
              <a:gd name="adj" fmla="val 8696"/>
            </a:avLst>
          </a:prstGeom>
          <a:solidFill>
            <a:srgbClr val="102640">
              <a:alpha val="97000"/>
            </a:srgbClr>
          </a:solidFill>
          <a:ln w="12700">
            <a:solidFill>
              <a:srgbClr val="2A4D7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664208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6A2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49+</a:t>
            </a:r>
            <a:endParaRPr lang="en-US" sz="3000" dirty="0"/>
          </a:p>
        </p:txBody>
      </p:sp>
      <p:sp>
        <p:nvSpPr>
          <p:cNvPr id="10" name="Text 6"/>
          <p:cNvSpPr/>
          <p:nvPr/>
        </p:nvSpPr>
        <p:spPr>
          <a:xfrm>
            <a:off x="850392" y="2157984"/>
            <a:ext cx="1993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years of continual excellence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3502152" y="1481328"/>
            <a:ext cx="2331720" cy="1261872"/>
          </a:xfrm>
          <a:prstGeom prst="roundRect">
            <a:avLst>
              <a:gd name="adj" fmla="val 8696"/>
            </a:avLst>
          </a:prstGeom>
          <a:solidFill>
            <a:srgbClr val="142D4C">
              <a:alpha val="97000"/>
            </a:srgbClr>
          </a:solidFill>
          <a:ln w="12700">
            <a:solidFill>
              <a:srgbClr val="2A4D7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639312" y="1664208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8500+</a:t>
            </a:r>
            <a:endParaRPr lang="en-US" sz="3000" dirty="0"/>
          </a:p>
        </p:txBody>
      </p:sp>
      <p:sp>
        <p:nvSpPr>
          <p:cNvPr id="13" name="Text 9"/>
          <p:cNvSpPr/>
          <p:nvPr/>
        </p:nvSpPr>
        <p:spPr>
          <a:xfrm>
            <a:off x="3666744" y="2157984"/>
            <a:ext cx="1993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change makers driving transformation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6318504" y="1481328"/>
            <a:ext cx="2331720" cy="1261872"/>
          </a:xfrm>
          <a:prstGeom prst="roundRect">
            <a:avLst>
              <a:gd name="adj" fmla="val 8696"/>
            </a:avLst>
          </a:prstGeom>
          <a:solidFill>
            <a:srgbClr val="102640">
              <a:alpha val="97000"/>
            </a:srgbClr>
          </a:solidFill>
          <a:ln w="12700">
            <a:solidFill>
              <a:srgbClr val="2A4D7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455664" y="1664208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16+</a:t>
            </a:r>
            <a:endParaRPr lang="en-US" sz="3000" dirty="0"/>
          </a:p>
        </p:txBody>
      </p:sp>
      <p:sp>
        <p:nvSpPr>
          <p:cNvPr id="16" name="Text 12"/>
          <p:cNvSpPr/>
          <p:nvPr/>
        </p:nvSpPr>
        <p:spPr>
          <a:xfrm>
            <a:off x="6483096" y="2157984"/>
            <a:ext cx="1993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countries with presence and clientele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9134856" y="1481328"/>
            <a:ext cx="2331720" cy="1261872"/>
          </a:xfrm>
          <a:prstGeom prst="roundRect">
            <a:avLst>
              <a:gd name="adj" fmla="val 8696"/>
            </a:avLst>
          </a:prstGeom>
          <a:solidFill>
            <a:srgbClr val="142D4C">
              <a:alpha val="97000"/>
            </a:srgbClr>
          </a:solidFill>
          <a:ln w="12700">
            <a:solidFill>
              <a:srgbClr val="2A4D7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9272016" y="1664208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300+</a:t>
            </a:r>
            <a:endParaRPr lang="en-US" sz="3000" dirty="0"/>
          </a:p>
        </p:txBody>
      </p:sp>
      <p:sp>
        <p:nvSpPr>
          <p:cNvPr id="19" name="Text 15"/>
          <p:cNvSpPr/>
          <p:nvPr/>
        </p:nvSpPr>
        <p:spPr>
          <a:xfrm>
            <a:off x="9299448" y="2157984"/>
            <a:ext cx="1993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active clients across the globe</a:t>
            </a:r>
            <a:endParaRPr lang="en-US" sz="950" dirty="0"/>
          </a:p>
        </p:txBody>
      </p:sp>
      <p:sp>
        <p:nvSpPr>
          <p:cNvPr id="20" name="Shape 16"/>
          <p:cNvSpPr/>
          <p:nvPr/>
        </p:nvSpPr>
        <p:spPr>
          <a:xfrm>
            <a:off x="685800" y="3218688"/>
            <a:ext cx="5212080" cy="1920240"/>
          </a:xfrm>
          <a:prstGeom prst="roundRect">
            <a:avLst>
              <a:gd name="adj" fmla="val 3810"/>
            </a:avLst>
          </a:prstGeom>
          <a:solidFill>
            <a:srgbClr val="071A31"/>
          </a:solidFill>
          <a:ln w="10160">
            <a:solidFill>
              <a:srgbClr val="214A78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914400" y="3502152"/>
            <a:ext cx="1600200" cy="329184"/>
          </a:xfrm>
          <a:prstGeom prst="roundRect">
            <a:avLst>
              <a:gd name="adj" fmla="val 19444"/>
            </a:avLst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1024128" y="3575304"/>
            <a:ext cx="1380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SYSTEMS DOES</a:t>
            </a:r>
            <a:endParaRPr lang="en-US" sz="900" dirty="0"/>
          </a:p>
        </p:txBody>
      </p:sp>
      <p:sp>
        <p:nvSpPr>
          <p:cNvPr id="23" name="Shape 19"/>
          <p:cNvSpPr/>
          <p:nvPr/>
        </p:nvSpPr>
        <p:spPr>
          <a:xfrm>
            <a:off x="932688" y="404164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1097280" y="3977640"/>
            <a:ext cx="4315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EAF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transformation and modern digital consulting</a:t>
            </a:r>
            <a:endParaRPr lang="en-US" sz="1020" dirty="0"/>
          </a:p>
        </p:txBody>
      </p:sp>
      <p:sp>
        <p:nvSpPr>
          <p:cNvPr id="25" name="Shape 21"/>
          <p:cNvSpPr/>
          <p:nvPr/>
        </p:nvSpPr>
        <p:spPr>
          <a:xfrm>
            <a:off x="932688" y="436168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97280" y="4297680"/>
            <a:ext cx="4315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EAF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&amp; analytics, cloud, security, and infrastructure</a:t>
            </a:r>
            <a:endParaRPr lang="en-US" sz="1020" dirty="0"/>
          </a:p>
        </p:txBody>
      </p:sp>
      <p:sp>
        <p:nvSpPr>
          <p:cNvPr id="27" name="Shape 23"/>
          <p:cNvSpPr/>
          <p:nvPr/>
        </p:nvSpPr>
        <p:spPr>
          <a:xfrm>
            <a:off x="932688" y="468172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1097280" y="4617720"/>
            <a:ext cx="4315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EAF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applications, digital commerce, and BPS</a:t>
            </a:r>
            <a:endParaRPr lang="en-US" sz="1020" dirty="0"/>
          </a:p>
        </p:txBody>
      </p:sp>
      <p:sp>
        <p:nvSpPr>
          <p:cNvPr id="29" name="Shape 25"/>
          <p:cNvSpPr/>
          <p:nvPr/>
        </p:nvSpPr>
        <p:spPr>
          <a:xfrm>
            <a:off x="932688" y="500176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1097280" y="4937760"/>
            <a:ext cx="4315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EAF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Solutions for banking, communications, public sector, health, retail, automotive, and hospitality</a:t>
            </a:r>
            <a:endParaRPr lang="en-US" sz="1020" dirty="0"/>
          </a:p>
        </p:txBody>
      </p:sp>
      <p:sp>
        <p:nvSpPr>
          <p:cNvPr id="31" name="Shape 27"/>
          <p:cNvSpPr/>
          <p:nvPr/>
        </p:nvSpPr>
        <p:spPr>
          <a:xfrm>
            <a:off x="6172200" y="3218688"/>
            <a:ext cx="5257800" cy="1920240"/>
          </a:xfrm>
          <a:prstGeom prst="roundRect">
            <a:avLst>
              <a:gd name="adj" fmla="val 3810"/>
            </a:avLst>
          </a:prstGeom>
          <a:solidFill>
            <a:srgbClr val="071A31"/>
          </a:solidFill>
          <a:ln w="10160">
            <a:solidFill>
              <a:srgbClr val="214A78"/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6400800" y="3502152"/>
            <a:ext cx="2606040" cy="329184"/>
          </a:xfrm>
          <a:prstGeom prst="roundRect">
            <a:avLst>
              <a:gd name="adj" fmla="val 19444"/>
            </a:avLst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6510528" y="3575304"/>
            <a:ext cx="2386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IT MATTERS FOR MY INTERNSHIP</a:t>
            </a:r>
            <a:endParaRPr lang="en-US" sz="900" dirty="0"/>
          </a:p>
        </p:txBody>
      </p:sp>
      <p:sp>
        <p:nvSpPr>
          <p:cNvPr id="34" name="Shape 30"/>
          <p:cNvSpPr/>
          <p:nvPr/>
        </p:nvSpPr>
        <p:spPr>
          <a:xfrm>
            <a:off x="6419088" y="404164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6583680" y="3977640"/>
            <a:ext cx="4270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EAF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Professional exposure to a large technology organization</a:t>
            </a:r>
            <a:endParaRPr lang="en-US" sz="1020" dirty="0"/>
          </a:p>
        </p:txBody>
      </p:sp>
      <p:sp>
        <p:nvSpPr>
          <p:cNvPr id="36" name="Shape 32"/>
          <p:cNvSpPr/>
          <p:nvPr/>
        </p:nvSpPr>
        <p:spPr>
          <a:xfrm>
            <a:off x="6419088" y="436168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6583680" y="4297680"/>
            <a:ext cx="4270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EAF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 awareness of structured software development practices</a:t>
            </a:r>
            <a:endParaRPr lang="en-US" sz="1020" dirty="0"/>
          </a:p>
        </p:txBody>
      </p:sp>
      <p:sp>
        <p:nvSpPr>
          <p:cNvPr id="38" name="Shape 34"/>
          <p:cNvSpPr/>
          <p:nvPr/>
        </p:nvSpPr>
        <p:spPr>
          <a:xfrm>
            <a:off x="6419088" y="468172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6583680" y="4617720"/>
            <a:ext cx="4270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EAF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 link between front-end skills and digital solutions</a:t>
            </a:r>
            <a:endParaRPr lang="en-US" sz="1020" dirty="0"/>
          </a:p>
        </p:txBody>
      </p:sp>
      <p:sp>
        <p:nvSpPr>
          <p:cNvPr id="40" name="Shape 36"/>
          <p:cNvSpPr/>
          <p:nvPr/>
        </p:nvSpPr>
        <p:spPr>
          <a:xfrm>
            <a:off x="6419088" y="500176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6583680" y="4937760"/>
            <a:ext cx="4270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EAF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Motivation to strengthen fundamentals before advanced frameworks</a:t>
            </a:r>
            <a:endParaRPr lang="en-US" sz="1020" dirty="0"/>
          </a:p>
        </p:txBody>
      </p:sp>
      <p:sp>
        <p:nvSpPr>
          <p:cNvPr id="42" name="Text 38"/>
          <p:cNvSpPr/>
          <p:nvPr/>
        </p:nvSpPr>
        <p:spPr>
          <a:xfrm>
            <a:off x="685800" y="598932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9DB1C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Sources: Systems Limited official website — homepage, company overview, services, and careers pages.</a:t>
            </a:r>
            <a:endParaRPr lang="en-US" sz="750" dirty="0"/>
          </a:p>
        </p:txBody>
      </p:sp>
      <p:sp>
        <p:nvSpPr>
          <p:cNvPr id="43" name="Text 39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6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Official Website Research • Systems Limited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Company Philosophy &amp; Values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professional environment based on innovation, integrity, and continuous improvement.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26680" y="1234440"/>
            <a:ext cx="352044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7" name="Image 1" descr="/mnt/data/f52ff6d0-54d1-4de4-8fab-d42c2b71036f.png">    </p:cNvPr>
          <p:cNvPicPr>
            <a:picLocks noChangeAspect="1"/>
          </p:cNvPicPr>
          <p:nvPr/>
        </p:nvPicPr>
        <p:blipFill>
          <a:blip r:embed="rId2"/>
          <a:srcRect l="0" r="0" t="21220" b="21220"/>
          <a:stretch/>
        </p:blipFill>
        <p:spPr>
          <a:xfrm>
            <a:off x="7763256" y="1271016"/>
            <a:ext cx="3447288" cy="198424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763256" y="2852928"/>
            <a:ext cx="344728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891272" y="2935224"/>
            <a:ext cx="31912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exterior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7726680" y="370332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11" name="Image 2" descr="/mnt/data/beb1397d-e022-4b2b-92c4-1016197749cb.png">    </p:cNvPr>
          <p:cNvPicPr>
            <a:picLocks noChangeAspect="1"/>
          </p:cNvPicPr>
          <p:nvPr/>
        </p:nvPicPr>
        <p:blipFill>
          <a:blip r:embed="rId3"/>
          <a:srcRect l="0" r="0" t="37646" b="37646"/>
          <a:stretch/>
        </p:blipFill>
        <p:spPr>
          <a:xfrm>
            <a:off x="7763256" y="3739896"/>
            <a:ext cx="3447288" cy="1892808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7763256" y="5230368"/>
            <a:ext cx="344728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7891272" y="5312664"/>
            <a:ext cx="31912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Learning HTML at Systems</a:t>
            </a:r>
            <a:endParaRPr lang="en-US" sz="850" dirty="0"/>
          </a:p>
        </p:txBody>
      </p:sp>
      <p:sp>
        <p:nvSpPr>
          <p:cNvPr id="14" name="Shape 9"/>
          <p:cNvSpPr/>
          <p:nvPr/>
        </p:nvSpPr>
        <p:spPr>
          <a:xfrm>
            <a:off x="594360" y="1353312"/>
            <a:ext cx="2011680" cy="329184"/>
          </a:xfrm>
          <a:prstGeom prst="roundRect">
            <a:avLst>
              <a:gd name="adj" fmla="val 19444"/>
            </a:avLst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04088" y="1426464"/>
            <a:ext cx="17922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OFFICIAL WEBSITE INSIGHT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640080" y="1856232"/>
            <a:ext cx="6172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Systems Limited describes its approach as continued self-reinvention, investment in next-generation capabilities, specialized talent, and sustainable value creation.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685800" y="2898648"/>
            <a:ext cx="402336" cy="402336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85800" y="2999232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800" dirty="0"/>
          </a:p>
        </p:txBody>
      </p:sp>
      <p:sp>
        <p:nvSpPr>
          <p:cNvPr id="19" name="Text 14"/>
          <p:cNvSpPr/>
          <p:nvPr/>
        </p:nvSpPr>
        <p:spPr>
          <a:xfrm>
            <a:off x="1261872" y="28803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Integrity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2834640" y="289864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Dependability, honesty, and transparency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85800" y="3675888"/>
            <a:ext cx="402336" cy="402336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685800" y="3776472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800" dirty="0"/>
          </a:p>
        </p:txBody>
      </p:sp>
      <p:sp>
        <p:nvSpPr>
          <p:cNvPr id="23" name="Text 18"/>
          <p:cNvSpPr/>
          <p:nvPr/>
        </p:nvSpPr>
        <p:spPr>
          <a:xfrm>
            <a:off x="1261872" y="36576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Innovation</a:t>
            </a:r>
            <a:endParaRPr lang="en-US" sz="1500" dirty="0"/>
          </a:p>
        </p:txBody>
      </p:sp>
      <p:sp>
        <p:nvSpPr>
          <p:cNvPr id="24" name="Text 19"/>
          <p:cNvSpPr/>
          <p:nvPr/>
        </p:nvSpPr>
        <p:spPr>
          <a:xfrm>
            <a:off x="2834640" y="3675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Experimenting and making bold decisions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685800" y="4453128"/>
            <a:ext cx="402336" cy="402336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85800" y="4553712"/>
            <a:ext cx="4023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800" dirty="0"/>
          </a:p>
        </p:txBody>
      </p:sp>
      <p:sp>
        <p:nvSpPr>
          <p:cNvPr id="27" name="Text 22"/>
          <p:cNvSpPr/>
          <p:nvPr/>
        </p:nvSpPr>
        <p:spPr>
          <a:xfrm>
            <a:off x="1261872" y="44348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Dedication</a:t>
            </a:r>
            <a:endParaRPr lang="en-US" sz="1500" dirty="0"/>
          </a:p>
        </p:txBody>
      </p:sp>
      <p:sp>
        <p:nvSpPr>
          <p:cNvPr id="28" name="Text 23"/>
          <p:cNvSpPr/>
          <p:nvPr/>
        </p:nvSpPr>
        <p:spPr>
          <a:xfrm>
            <a:off x="2834640" y="445312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Delivering precision and perfection</a:t>
            </a:r>
            <a:endParaRPr lang="en-US" sz="1100" dirty="0"/>
          </a:p>
        </p:txBody>
      </p:sp>
      <p:sp>
        <p:nvSpPr>
          <p:cNvPr id="29" name="Shape 24"/>
          <p:cNvSpPr/>
          <p:nvPr/>
        </p:nvSpPr>
        <p:spPr>
          <a:xfrm>
            <a:off x="685800" y="5532120"/>
            <a:ext cx="6217920" cy="530352"/>
          </a:xfrm>
          <a:prstGeom prst="roundRect">
            <a:avLst>
              <a:gd name="adj" fmla="val 13793"/>
            </a:avLst>
          </a:prstGeom>
          <a:solidFill>
            <a:srgbClr val="FFF6F1"/>
          </a:solidFill>
          <a:ln w="12700">
            <a:solidFill>
              <a:srgbClr val="FFD4C2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914400" y="5696712"/>
            <a:ext cx="5715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My takeaway: good front-end work requires the same values — clean structure, creative design, and careful delivery.</a:t>
            </a:r>
            <a:endParaRPr lang="en-US" sz="1050" dirty="0"/>
          </a:p>
        </p:txBody>
      </p:sp>
      <p:sp>
        <p:nvSpPr>
          <p:cNvPr id="31" name="Text 26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Company Philosophy • Official Website Research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EXPERIENCE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My Internship Environment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9C6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glimpse of the office, learning setup, communication, and practice work.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48640" y="1417320"/>
            <a:ext cx="2788920" cy="4434840"/>
          </a:xfrm>
          <a:prstGeom prst="roundRect">
            <a:avLst>
              <a:gd name="adj" fmla="val 2623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7" name="Image 1" descr="/mnt/data/8925de8d-a8ad-462a-b02d-69d16f3f35d3.png">    </p:cNvPr>
          <p:cNvPicPr>
            <a:picLocks noChangeAspect="1"/>
          </p:cNvPicPr>
          <p:nvPr/>
        </p:nvPicPr>
        <p:blipFill>
          <a:blip r:embed="rId2"/>
          <a:srcRect l="0" r="0" t="4830" b="4830"/>
          <a:stretch/>
        </p:blipFill>
        <p:spPr>
          <a:xfrm>
            <a:off x="585216" y="1453896"/>
            <a:ext cx="2715768" cy="436168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85216" y="5413248"/>
            <a:ext cx="271576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13232" y="5495544"/>
            <a:ext cx="2459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Workplace / meeting environment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3566160" y="1417320"/>
            <a:ext cx="2560320" cy="2084832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11" name="Image 2" descr="/mnt/data/beb1397d-e022-4b2b-92c4-1016197749cb.png">    </p:cNvPr>
          <p:cNvPicPr>
            <a:picLocks noChangeAspect="1"/>
          </p:cNvPicPr>
          <p:nvPr/>
        </p:nvPicPr>
        <p:blipFill>
          <a:blip r:embed="rId3"/>
          <a:srcRect l="0" r="0" t="31801" b="31801"/>
          <a:stretch/>
        </p:blipFill>
        <p:spPr>
          <a:xfrm>
            <a:off x="3602736" y="1453896"/>
            <a:ext cx="2487168" cy="201168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3602736" y="3063240"/>
            <a:ext cx="248716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3730752" y="3145536"/>
            <a:ext cx="2231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 learning</a:t>
            </a:r>
            <a:endParaRPr lang="en-US" sz="850" dirty="0"/>
          </a:p>
        </p:txBody>
      </p:sp>
      <p:sp>
        <p:nvSpPr>
          <p:cNvPr id="14" name="Shape 9"/>
          <p:cNvSpPr/>
          <p:nvPr/>
        </p:nvSpPr>
        <p:spPr>
          <a:xfrm>
            <a:off x="3566160" y="3730752"/>
            <a:ext cx="2560320" cy="2121408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15" name="Image 3" descr="/mnt/data/3a765d64-57bd-45c2-af1e-a6741c999e55.png">    </p:cNvPr>
          <p:cNvPicPr>
            <a:picLocks noChangeAspect="1"/>
          </p:cNvPicPr>
          <p:nvPr/>
        </p:nvPicPr>
        <p:blipFill>
          <a:blip r:embed="rId4"/>
          <a:srcRect l="0" r="0" t="26838" b="26838"/>
          <a:stretch/>
        </p:blipFill>
        <p:spPr>
          <a:xfrm>
            <a:off x="3602736" y="3767328"/>
            <a:ext cx="2487168" cy="2048256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3602736" y="5413248"/>
            <a:ext cx="248716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17" name="Text 11"/>
          <p:cNvSpPr/>
          <p:nvPr/>
        </p:nvSpPr>
        <p:spPr>
          <a:xfrm>
            <a:off x="3730752" y="5495544"/>
            <a:ext cx="2231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Communication &amp; coordination</a:t>
            </a:r>
            <a:endParaRPr lang="en-US" sz="850" dirty="0"/>
          </a:p>
        </p:txBody>
      </p:sp>
      <p:sp>
        <p:nvSpPr>
          <p:cNvPr id="18" name="Shape 12"/>
          <p:cNvSpPr/>
          <p:nvPr/>
        </p:nvSpPr>
        <p:spPr>
          <a:xfrm>
            <a:off x="6355080" y="1417320"/>
            <a:ext cx="2743200" cy="44348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19" name="Image 4" descr="/mnt/data/451c96e6-e970-4965-92d2-0fbd68474438.png">    </p:cNvPr>
          <p:cNvPicPr>
            <a:picLocks noChangeAspect="1"/>
          </p:cNvPicPr>
          <p:nvPr/>
        </p:nvPicPr>
        <p:blipFill>
          <a:blip r:embed="rId5"/>
          <a:srcRect l="0" r="0" t="4056" b="4056"/>
          <a:stretch/>
        </p:blipFill>
        <p:spPr>
          <a:xfrm>
            <a:off x="6391656" y="1453896"/>
            <a:ext cx="2670048" cy="4361688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6391656" y="5413248"/>
            <a:ext cx="267004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6519672" y="5495544"/>
            <a:ext cx="2414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Front-end practice in VS Code</a:t>
            </a:r>
            <a:endParaRPr lang="en-US" sz="850" dirty="0"/>
          </a:p>
        </p:txBody>
      </p:sp>
      <p:sp>
        <p:nvSpPr>
          <p:cNvPr id="22" name="Shape 15"/>
          <p:cNvSpPr/>
          <p:nvPr/>
        </p:nvSpPr>
        <p:spPr>
          <a:xfrm>
            <a:off x="9326880" y="1417320"/>
            <a:ext cx="2304288" cy="2084832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23" name="Image 5" descr="/mnt/data/72d27a75-07bd-4301-907c-6739c208a0b3.png">    </p:cNvPr>
          <p:cNvPicPr>
            <a:picLocks noChangeAspect="1"/>
          </p:cNvPicPr>
          <p:nvPr/>
        </p:nvPicPr>
        <p:blipFill>
          <a:blip r:embed="rId6"/>
          <a:srcRect l="8279" r="8279" t="0" b="0"/>
          <a:stretch/>
        </p:blipFill>
        <p:spPr>
          <a:xfrm>
            <a:off x="9363456" y="1453896"/>
            <a:ext cx="2231136" cy="2011680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9363456" y="3063240"/>
            <a:ext cx="2231136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25" name="Text 17"/>
          <p:cNvSpPr/>
          <p:nvPr/>
        </p:nvSpPr>
        <p:spPr>
          <a:xfrm>
            <a:off x="9491472" y="3145536"/>
            <a:ext cx="1975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</a:t>
            </a:r>
            <a:endParaRPr lang="en-US" sz="850" dirty="0"/>
          </a:p>
        </p:txBody>
      </p:sp>
      <p:sp>
        <p:nvSpPr>
          <p:cNvPr id="26" name="Shape 18"/>
          <p:cNvSpPr/>
          <p:nvPr/>
        </p:nvSpPr>
        <p:spPr>
          <a:xfrm>
            <a:off x="9326880" y="3730752"/>
            <a:ext cx="2304288" cy="2121408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27" name="Image 6" descr="/mnt/data/f52ff6d0-54d1-4de4-8fab-d42c2b71036f.png">    </p:cNvPr>
          <p:cNvPicPr>
            <a:picLocks noChangeAspect="1"/>
          </p:cNvPicPr>
          <p:nvPr/>
        </p:nvPicPr>
        <p:blipFill>
          <a:blip r:embed="rId7"/>
          <a:srcRect l="0" r="0" t="4098" b="4098"/>
          <a:stretch/>
        </p:blipFill>
        <p:spPr>
          <a:xfrm>
            <a:off x="9363456" y="3767328"/>
            <a:ext cx="2231136" cy="2048256"/>
          </a:xfrm>
          <a:prstGeom prst="rect">
            <a:avLst/>
          </a:prstGeom>
        </p:spPr>
      </p:pic>
      <p:sp>
        <p:nvSpPr>
          <p:cNvPr id="28" name="Shape 19"/>
          <p:cNvSpPr/>
          <p:nvPr/>
        </p:nvSpPr>
        <p:spPr>
          <a:xfrm>
            <a:off x="9363456" y="5413248"/>
            <a:ext cx="2231136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29" name="Text 20"/>
          <p:cNvSpPr/>
          <p:nvPr/>
        </p:nvSpPr>
        <p:spPr>
          <a:xfrm>
            <a:off x="9491472" y="5495544"/>
            <a:ext cx="1975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Office exterior</a:t>
            </a:r>
            <a:endParaRPr lang="en-US" sz="850" dirty="0"/>
          </a:p>
        </p:txBody>
      </p:sp>
      <p:sp>
        <p:nvSpPr>
          <p:cNvPr id="30" name="Text 21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6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Photo Highlights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Internship Purpose &amp; Objectives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internship converted classroom knowledge into practical front-end development ability.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50876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22960" y="1783080"/>
            <a:ext cx="384048" cy="384048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182422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353312" y="173736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Technical Objective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22960" y="2258568"/>
            <a:ext cx="2971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a clear foundation in HTML, CSS, responsive layouts, and basic JavaScript interaction.</a:t>
            </a:r>
            <a:endParaRPr lang="en-US" sz="1070" dirty="0"/>
          </a:p>
        </p:txBody>
      </p:sp>
      <p:sp>
        <p:nvSpPr>
          <p:cNvPr id="11" name="Shape 8"/>
          <p:cNvSpPr/>
          <p:nvPr/>
        </p:nvSpPr>
        <p:spPr>
          <a:xfrm>
            <a:off x="4251960" y="150876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480560" y="1783080"/>
            <a:ext cx="384048" cy="384048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480560" y="182422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010912" y="173736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Professional Objective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4480560" y="2258568"/>
            <a:ext cx="2971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Improve communication, feedback handling, time management, problem solving, and quality review.</a:t>
            </a:r>
            <a:endParaRPr lang="en-US" sz="1070" dirty="0"/>
          </a:p>
        </p:txBody>
      </p:sp>
      <p:sp>
        <p:nvSpPr>
          <p:cNvPr id="16" name="Shape 13"/>
          <p:cNvSpPr/>
          <p:nvPr/>
        </p:nvSpPr>
        <p:spPr>
          <a:xfrm>
            <a:off x="7909560" y="150876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138160" y="1783080"/>
            <a:ext cx="384048" cy="384048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138160" y="182422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8668512" y="173736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Academic Objective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8138160" y="2258568"/>
            <a:ext cx="2971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 BS Computer Science concepts with real workplace tasks, tools, and development practices.</a:t>
            </a:r>
            <a:endParaRPr lang="en-US" sz="1070" dirty="0"/>
          </a:p>
        </p:txBody>
      </p:sp>
      <p:sp>
        <p:nvSpPr>
          <p:cNvPr id="21" name="Shape 18"/>
          <p:cNvSpPr/>
          <p:nvPr/>
        </p:nvSpPr>
        <p:spPr>
          <a:xfrm>
            <a:off x="594360" y="3337560"/>
            <a:ext cx="1600200" cy="329184"/>
          </a:xfrm>
          <a:prstGeom prst="roundRect">
            <a:avLst>
              <a:gd name="adj" fmla="val 19444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04088" y="3410712"/>
            <a:ext cx="1380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OBJECTIVES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640080" y="385876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04672" y="3794760"/>
            <a:ext cx="10533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 the structure of a complete web page using semantic HTML.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640080" y="421538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04672" y="4151376"/>
            <a:ext cx="10533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Design visually consistent interfaces using CSS and modern layout techniques.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640080" y="457200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04672" y="4507992"/>
            <a:ext cx="10533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Make pages usable on laptop, tablet, and mobile screen sizes.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640080" y="492861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04672" y="4864608"/>
            <a:ext cx="10533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JavaScript only for simple DOM interaction and basic input checks.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640080" y="528523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04672" y="5221224"/>
            <a:ext cx="10533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Practice browser-based debugging, testing, and iterative correction.</a:t>
            </a:r>
            <a:endParaRPr lang="en-US" sz="1250" dirty="0"/>
          </a:p>
        </p:txBody>
      </p:sp>
      <p:sp>
        <p:nvSpPr>
          <p:cNvPr id="33" name="Shape 30"/>
          <p:cNvSpPr/>
          <p:nvPr/>
        </p:nvSpPr>
        <p:spPr>
          <a:xfrm>
            <a:off x="640080" y="564184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04672" y="5577840"/>
            <a:ext cx="10533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how professional feedback and task discipline improve software quality.</a:t>
            </a:r>
            <a:endParaRPr lang="en-US" sz="1250" dirty="0"/>
          </a:p>
        </p:txBody>
      </p:sp>
      <p:sp>
        <p:nvSpPr>
          <p:cNvPr id="35" name="Text 32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Purpose &amp; Objectives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Technical Scope: Front-End Only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9C6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My internship scope was intentionally focused on strong fundamentals.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pic>
        <p:nvPicPr>
          <p:cNvPr id="6" name="Image 1" descr="/mnt/data/wide_clean_tech_themed_digital_illustration_ban.png">    </p:cNvPr>
          <p:cNvPicPr>
            <a:picLocks noChangeAspect="1"/>
          </p:cNvPicPr>
          <p:nvPr/>
        </p:nvPicPr>
        <p:blipFill>
          <a:blip r:embed="rId2"/>
          <a:srcRect l="21286" r="21286" t="0" b="0"/>
          <a:stretch/>
        </p:blipFill>
        <p:spPr>
          <a:xfrm>
            <a:off x="594360" y="1417320"/>
            <a:ext cx="4572000" cy="448056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486400" y="1417320"/>
            <a:ext cx="6126480" cy="4480560"/>
          </a:xfrm>
          <a:prstGeom prst="roundRect">
            <a:avLst>
              <a:gd name="adj" fmla="val 1633"/>
            </a:avLst>
          </a:prstGeom>
          <a:solidFill>
            <a:srgbClr val="0F2037"/>
          </a:solidFill>
          <a:ln w="12700">
            <a:solidFill>
              <a:srgbClr val="1B3657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5806440" y="1783080"/>
            <a:ext cx="1097280" cy="384048"/>
          </a:xfrm>
          <a:prstGeom prst="roundRect">
            <a:avLst>
              <a:gd name="adj" fmla="val 47619"/>
            </a:avLst>
          </a:prstGeom>
          <a:solidFill>
            <a:srgbClr val="3A261F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879592" y="1865376"/>
            <a:ext cx="9509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</a:t>
            </a:r>
            <a:endParaRPr lang="en-US" sz="950" dirty="0"/>
          </a:p>
        </p:txBody>
      </p:sp>
      <p:sp>
        <p:nvSpPr>
          <p:cNvPr id="10" name="Shape 6"/>
          <p:cNvSpPr/>
          <p:nvPr/>
        </p:nvSpPr>
        <p:spPr>
          <a:xfrm>
            <a:off x="7040880" y="1783080"/>
            <a:ext cx="1097280" cy="384048"/>
          </a:xfrm>
          <a:prstGeom prst="roundRect">
            <a:avLst>
              <a:gd name="adj" fmla="val 47619"/>
            </a:avLst>
          </a:prstGeom>
          <a:solidFill>
            <a:srgbClr val="172C49"/>
          </a:solidFill>
          <a:ln w="12700">
            <a:solidFill>
              <a:srgbClr val="6AA5F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114032" y="1865376"/>
            <a:ext cx="9509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AA5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CSS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8275320" y="1783080"/>
            <a:ext cx="1508760" cy="384048"/>
          </a:xfrm>
          <a:prstGeom prst="roundRect">
            <a:avLst>
              <a:gd name="adj" fmla="val 47619"/>
            </a:avLst>
          </a:prstGeom>
          <a:solidFill>
            <a:srgbClr val="14323B"/>
          </a:solidFill>
          <a:ln w="12700">
            <a:solidFill>
              <a:srgbClr val="21B7D5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348472" y="1865376"/>
            <a:ext cx="1362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1B7D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RESPONSIVE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9921240" y="178308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3B321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994392" y="1865376"/>
            <a:ext cx="11795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2B84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JS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5806440" y="246888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Included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5833872" y="294436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998464" y="2880360"/>
            <a:ext cx="5001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E6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 structure, semantic sections, links, images, lists, tables and forms</a:t>
            </a:r>
            <a:endParaRPr lang="en-US" sz="1140" dirty="0"/>
          </a:p>
        </p:txBody>
      </p:sp>
      <p:sp>
        <p:nvSpPr>
          <p:cNvPr id="19" name="Shape 15"/>
          <p:cNvSpPr/>
          <p:nvPr/>
        </p:nvSpPr>
        <p:spPr>
          <a:xfrm>
            <a:off x="5833872" y="331927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998464" y="3255264"/>
            <a:ext cx="5001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E6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CSS selectors, box model, typography, spacing, Flexbox and Grid</a:t>
            </a:r>
            <a:endParaRPr lang="en-US" sz="1140" dirty="0"/>
          </a:p>
        </p:txBody>
      </p:sp>
      <p:sp>
        <p:nvSpPr>
          <p:cNvPr id="21" name="Shape 17"/>
          <p:cNvSpPr/>
          <p:nvPr/>
        </p:nvSpPr>
        <p:spPr>
          <a:xfrm>
            <a:off x="5833872" y="369417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5998464" y="3630168"/>
            <a:ext cx="5001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E6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Responsive layouts, flexible widths and media queries</a:t>
            </a:r>
            <a:endParaRPr lang="en-US" sz="1140" dirty="0"/>
          </a:p>
        </p:txBody>
      </p:sp>
      <p:sp>
        <p:nvSpPr>
          <p:cNvPr id="23" name="Shape 19"/>
          <p:cNvSpPr/>
          <p:nvPr/>
        </p:nvSpPr>
        <p:spPr>
          <a:xfrm>
            <a:off x="5833872" y="406908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998464" y="4005072"/>
            <a:ext cx="5001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E6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JavaScript: variables, functions, DOM selection, clicks and simple checks</a:t>
            </a:r>
            <a:endParaRPr lang="en-US" sz="1140" dirty="0"/>
          </a:p>
        </p:txBody>
      </p:sp>
      <p:sp>
        <p:nvSpPr>
          <p:cNvPr id="25" name="Shape 21"/>
          <p:cNvSpPr/>
          <p:nvPr/>
        </p:nvSpPr>
        <p:spPr>
          <a:xfrm>
            <a:off x="5833872" y="444398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998464" y="4379976"/>
            <a:ext cx="5001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E6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Browser testing, developer tools, debugging and code organization</a:t>
            </a:r>
            <a:endParaRPr lang="en-US" sz="1140" dirty="0"/>
          </a:p>
        </p:txBody>
      </p:sp>
      <p:sp>
        <p:nvSpPr>
          <p:cNvPr id="27" name="Text 23"/>
          <p:cNvSpPr/>
          <p:nvPr/>
        </p:nvSpPr>
        <p:spPr>
          <a:xfrm>
            <a:off x="5806440" y="4892040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6A2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Not included</a:t>
            </a:r>
            <a:endParaRPr lang="en-US" sz="1600" dirty="0"/>
          </a:p>
        </p:txBody>
      </p:sp>
      <p:sp>
        <p:nvSpPr>
          <p:cNvPr id="28" name="Text 24"/>
          <p:cNvSpPr/>
          <p:nvPr/>
        </p:nvSpPr>
        <p:spPr>
          <a:xfrm>
            <a:off x="5806440" y="5230368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8D3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Backend development • Databases • APIs • Server configuration • Advanced JavaScript frameworks</a:t>
            </a:r>
            <a:endParaRPr lang="en-US" sz="1080" dirty="0"/>
          </a:p>
        </p:txBody>
      </p:sp>
      <p:sp>
        <p:nvSpPr>
          <p:cNvPr id="29" name="Text 25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6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Scope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Front-End Development Workflow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followed a clear step-by-step method from requirement to final review.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965960"/>
            <a:ext cx="1664208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0160">
            <a:solidFill>
              <a:srgbClr val="0B1F3A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04088" y="2093976"/>
            <a:ext cx="310896" cy="310896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04088" y="2153412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078992" y="2103120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Requirement</a:t>
            </a:r>
            <a:endParaRPr lang="en-US" sz="1120" dirty="0"/>
          </a:p>
        </p:txBody>
      </p:sp>
      <p:sp>
        <p:nvSpPr>
          <p:cNvPr id="10" name="Text 7"/>
          <p:cNvSpPr/>
          <p:nvPr/>
        </p:nvSpPr>
        <p:spPr>
          <a:xfrm>
            <a:off x="722376" y="2523744"/>
            <a:ext cx="1408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 the page goal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2286000" y="2340864"/>
            <a:ext cx="201168" cy="292608"/>
          </a:xfrm>
          <a:prstGeom prst="chevron">
            <a:avLst/>
          </a:prstGeom>
          <a:solidFill>
            <a:srgbClr val="C4CEDB"/>
          </a:solidFill>
          <a:ln w="12700">
            <a:solidFill>
              <a:srgbClr val="C4CED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87168" y="1965960"/>
            <a:ext cx="1664208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0160">
            <a:solidFill>
              <a:srgbClr val="FF6A2A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596896" y="2093976"/>
            <a:ext cx="310896" cy="310896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596896" y="2153412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2971800" y="2103120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HTML</a:t>
            </a:r>
            <a:endParaRPr lang="en-US" sz="1120" dirty="0"/>
          </a:p>
        </p:txBody>
      </p:sp>
      <p:sp>
        <p:nvSpPr>
          <p:cNvPr id="16" name="Text 13"/>
          <p:cNvSpPr/>
          <p:nvPr/>
        </p:nvSpPr>
        <p:spPr>
          <a:xfrm>
            <a:off x="2615184" y="2523744"/>
            <a:ext cx="1408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the structure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4178808" y="2340864"/>
            <a:ext cx="201168" cy="292608"/>
          </a:xfrm>
          <a:prstGeom prst="chevron">
            <a:avLst/>
          </a:prstGeom>
          <a:solidFill>
            <a:srgbClr val="C4CEDB"/>
          </a:solidFill>
          <a:ln w="12700">
            <a:solidFill>
              <a:srgbClr val="C4CEDB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379976" y="1965960"/>
            <a:ext cx="1664208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0160">
            <a:solidFill>
              <a:srgbClr val="2762EA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489704" y="2093976"/>
            <a:ext cx="310896" cy="310896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489704" y="2153412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4864608" y="2103120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CSS</a:t>
            </a:r>
            <a:endParaRPr lang="en-US" sz="1120" dirty="0"/>
          </a:p>
        </p:txBody>
      </p:sp>
      <p:sp>
        <p:nvSpPr>
          <p:cNvPr id="22" name="Text 19"/>
          <p:cNvSpPr/>
          <p:nvPr/>
        </p:nvSpPr>
        <p:spPr>
          <a:xfrm>
            <a:off x="4507992" y="2523744"/>
            <a:ext cx="1408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Style the layout</a:t>
            </a:r>
            <a:endParaRPr lang="en-US" sz="920" dirty="0"/>
          </a:p>
        </p:txBody>
      </p:sp>
      <p:sp>
        <p:nvSpPr>
          <p:cNvPr id="23" name="Shape 20"/>
          <p:cNvSpPr/>
          <p:nvPr/>
        </p:nvSpPr>
        <p:spPr>
          <a:xfrm>
            <a:off x="6071616" y="2340864"/>
            <a:ext cx="201168" cy="292608"/>
          </a:xfrm>
          <a:prstGeom prst="chevron">
            <a:avLst/>
          </a:prstGeom>
          <a:solidFill>
            <a:srgbClr val="C4CEDB"/>
          </a:solidFill>
          <a:ln w="12700">
            <a:solidFill>
              <a:srgbClr val="C4CEDB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272784" y="1965960"/>
            <a:ext cx="1664208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0160">
            <a:solidFill>
              <a:srgbClr val="21B7D5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382512" y="2093976"/>
            <a:ext cx="310896" cy="310896"/>
          </a:xfrm>
          <a:prstGeom prst="ellipse">
            <a:avLst/>
          </a:prstGeom>
          <a:solidFill>
            <a:srgbClr val="21B7D5"/>
          </a:solidFill>
          <a:ln w="12700">
            <a:solidFill>
              <a:srgbClr val="21B7D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82512" y="2153412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6757416" y="2103120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Responsive</a:t>
            </a:r>
            <a:endParaRPr lang="en-US" sz="1120" dirty="0"/>
          </a:p>
        </p:txBody>
      </p:sp>
      <p:sp>
        <p:nvSpPr>
          <p:cNvPr id="28" name="Text 25"/>
          <p:cNvSpPr/>
          <p:nvPr/>
        </p:nvSpPr>
        <p:spPr>
          <a:xfrm>
            <a:off x="6400800" y="2523744"/>
            <a:ext cx="1408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 screen sizes</a:t>
            </a:r>
            <a:endParaRPr lang="en-US" sz="920" dirty="0"/>
          </a:p>
        </p:txBody>
      </p:sp>
      <p:sp>
        <p:nvSpPr>
          <p:cNvPr id="29" name="Shape 26"/>
          <p:cNvSpPr/>
          <p:nvPr/>
        </p:nvSpPr>
        <p:spPr>
          <a:xfrm>
            <a:off x="7964424" y="2340864"/>
            <a:ext cx="201168" cy="292608"/>
          </a:xfrm>
          <a:prstGeom prst="chevron">
            <a:avLst/>
          </a:prstGeom>
          <a:solidFill>
            <a:srgbClr val="C4CEDB"/>
          </a:solidFill>
          <a:ln w="12700">
            <a:solidFill>
              <a:srgbClr val="C4CEDB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165592" y="1965960"/>
            <a:ext cx="1664208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0160">
            <a:solidFill>
              <a:srgbClr val="F2B84B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8275320" y="2093976"/>
            <a:ext cx="310896" cy="310896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275320" y="2153412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750" dirty="0"/>
          </a:p>
        </p:txBody>
      </p:sp>
      <p:sp>
        <p:nvSpPr>
          <p:cNvPr id="33" name="Text 30"/>
          <p:cNvSpPr/>
          <p:nvPr/>
        </p:nvSpPr>
        <p:spPr>
          <a:xfrm>
            <a:off x="8650224" y="2103120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JavaScript</a:t>
            </a:r>
            <a:endParaRPr lang="en-US" sz="1120" dirty="0"/>
          </a:p>
        </p:txBody>
      </p:sp>
      <p:sp>
        <p:nvSpPr>
          <p:cNvPr id="34" name="Text 31"/>
          <p:cNvSpPr/>
          <p:nvPr/>
        </p:nvSpPr>
        <p:spPr>
          <a:xfrm>
            <a:off x="8293608" y="2523744"/>
            <a:ext cx="1408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 simple interaction</a:t>
            </a:r>
            <a:endParaRPr lang="en-US" sz="920" dirty="0"/>
          </a:p>
        </p:txBody>
      </p:sp>
      <p:sp>
        <p:nvSpPr>
          <p:cNvPr id="35" name="Shape 32"/>
          <p:cNvSpPr/>
          <p:nvPr/>
        </p:nvSpPr>
        <p:spPr>
          <a:xfrm>
            <a:off x="9857232" y="2340864"/>
            <a:ext cx="201168" cy="292608"/>
          </a:xfrm>
          <a:prstGeom prst="chevron">
            <a:avLst/>
          </a:prstGeom>
          <a:solidFill>
            <a:srgbClr val="C4CEDB"/>
          </a:solidFill>
          <a:ln w="12700">
            <a:solidFill>
              <a:srgbClr val="C4CEDB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10058400" y="1965960"/>
            <a:ext cx="1664208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0160">
            <a:solidFill>
              <a:srgbClr val="1D9B70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10168128" y="2093976"/>
            <a:ext cx="310896" cy="310896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10168128" y="2153412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750" dirty="0"/>
          </a:p>
        </p:txBody>
      </p:sp>
      <p:sp>
        <p:nvSpPr>
          <p:cNvPr id="39" name="Text 36"/>
          <p:cNvSpPr/>
          <p:nvPr/>
        </p:nvSpPr>
        <p:spPr>
          <a:xfrm>
            <a:off x="10543032" y="2103120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Debug</a:t>
            </a:r>
            <a:endParaRPr lang="en-US" sz="1120" dirty="0"/>
          </a:p>
        </p:txBody>
      </p:sp>
      <p:sp>
        <p:nvSpPr>
          <p:cNvPr id="40" name="Text 37"/>
          <p:cNvSpPr/>
          <p:nvPr/>
        </p:nvSpPr>
        <p:spPr>
          <a:xfrm>
            <a:off x="10186416" y="2523744"/>
            <a:ext cx="14081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Fix and polish</a:t>
            </a:r>
            <a:endParaRPr lang="en-US" sz="920" dirty="0"/>
          </a:p>
        </p:txBody>
      </p:sp>
      <p:sp>
        <p:nvSpPr>
          <p:cNvPr id="41" name="Shape 38"/>
          <p:cNvSpPr/>
          <p:nvPr/>
        </p:nvSpPr>
        <p:spPr>
          <a:xfrm>
            <a:off x="594360" y="3703320"/>
            <a:ext cx="37490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42" name="Text 39"/>
          <p:cNvSpPr/>
          <p:nvPr/>
        </p:nvSpPr>
        <p:spPr>
          <a:xfrm>
            <a:off x="868680" y="397764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Why this sequence worked</a:t>
            </a:r>
            <a:endParaRPr lang="en-US" sz="1550" dirty="0"/>
          </a:p>
        </p:txBody>
      </p:sp>
      <p:sp>
        <p:nvSpPr>
          <p:cNvPr id="43" name="Shape 40"/>
          <p:cNvSpPr/>
          <p:nvPr/>
        </p:nvSpPr>
        <p:spPr>
          <a:xfrm>
            <a:off x="877824" y="447141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1042416" y="440740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Clean HTML made styling easier</a:t>
            </a:r>
            <a:endParaRPr lang="en-US" sz="1020" dirty="0"/>
          </a:p>
        </p:txBody>
      </p:sp>
      <p:sp>
        <p:nvSpPr>
          <p:cNvPr id="45" name="Shape 42"/>
          <p:cNvSpPr/>
          <p:nvPr/>
        </p:nvSpPr>
        <p:spPr>
          <a:xfrm>
            <a:off x="877824" y="476402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042416" y="4700016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CSS was completed before interaction</a:t>
            </a:r>
            <a:endParaRPr lang="en-US" sz="1020" dirty="0"/>
          </a:p>
        </p:txBody>
      </p:sp>
      <p:sp>
        <p:nvSpPr>
          <p:cNvPr id="47" name="Shape 44"/>
          <p:cNvSpPr/>
          <p:nvPr/>
        </p:nvSpPr>
        <p:spPr>
          <a:xfrm>
            <a:off x="877824" y="505663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1042416" y="4992624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Responsive issues were fixed before final polish</a:t>
            </a:r>
            <a:endParaRPr lang="en-US" sz="1020" dirty="0"/>
          </a:p>
        </p:txBody>
      </p:sp>
      <p:sp>
        <p:nvSpPr>
          <p:cNvPr id="49" name="Shape 46"/>
          <p:cNvSpPr/>
          <p:nvPr/>
        </p:nvSpPr>
        <p:spPr>
          <a:xfrm>
            <a:off x="4663440" y="3611880"/>
            <a:ext cx="283464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50" name="Image 1" descr="/mnt/data/3a765d64-57bd-45c2-af1e-a6741c999e55.png">    </p:cNvPr>
          <p:cNvPicPr>
            <a:picLocks noChangeAspect="1"/>
          </p:cNvPicPr>
          <p:nvPr/>
        </p:nvPicPr>
        <p:blipFill>
          <a:blip r:embed="rId2"/>
          <a:srcRect l="0" r="0" t="31654" b="31654"/>
          <a:stretch/>
        </p:blipFill>
        <p:spPr>
          <a:xfrm>
            <a:off x="4700016" y="3648456"/>
            <a:ext cx="2761488" cy="1801368"/>
          </a:xfrm>
          <a:prstGeom prst="rect">
            <a:avLst/>
          </a:prstGeom>
        </p:spPr>
      </p:pic>
      <p:sp>
        <p:nvSpPr>
          <p:cNvPr id="51" name="Shape 47"/>
          <p:cNvSpPr/>
          <p:nvPr/>
        </p:nvSpPr>
        <p:spPr>
          <a:xfrm>
            <a:off x="4700016" y="5047488"/>
            <a:ext cx="276148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52" name="Text 48"/>
          <p:cNvSpPr/>
          <p:nvPr/>
        </p:nvSpPr>
        <p:spPr>
          <a:xfrm>
            <a:off x="4828032" y="5129784"/>
            <a:ext cx="25054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Coordination &amp; task communication</a:t>
            </a:r>
            <a:endParaRPr lang="en-US" sz="850" dirty="0"/>
          </a:p>
        </p:txBody>
      </p:sp>
      <p:sp>
        <p:nvSpPr>
          <p:cNvPr id="53" name="Shape 49"/>
          <p:cNvSpPr/>
          <p:nvPr/>
        </p:nvSpPr>
        <p:spPr>
          <a:xfrm>
            <a:off x="7818120" y="3703320"/>
            <a:ext cx="3474720" cy="1600200"/>
          </a:xfrm>
          <a:prstGeom prst="roundRect">
            <a:avLst>
              <a:gd name="adj" fmla="val 4571"/>
            </a:avLst>
          </a:prstGeom>
          <a:solidFill>
            <a:srgbClr val="FFF7F3"/>
          </a:solidFill>
          <a:ln w="10160">
            <a:solidFill>
              <a:srgbClr val="FFD7C6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54" name="Text 50"/>
          <p:cNvSpPr/>
          <p:nvPr/>
        </p:nvSpPr>
        <p:spPr>
          <a:xfrm>
            <a:off x="8092440" y="395935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 lesson</a:t>
            </a:r>
            <a:endParaRPr lang="en-US" sz="900" dirty="0"/>
          </a:p>
        </p:txBody>
      </p:sp>
      <p:sp>
        <p:nvSpPr>
          <p:cNvPr id="55" name="Text 51"/>
          <p:cNvSpPr/>
          <p:nvPr/>
        </p:nvSpPr>
        <p:spPr>
          <a:xfrm>
            <a:off x="8092440" y="4315968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Complete one layer, test it, then move to the next.</a:t>
            </a:r>
            <a:endParaRPr lang="en-US" sz="1700" dirty="0"/>
          </a:p>
        </p:txBody>
      </p:sp>
      <p:sp>
        <p:nvSpPr>
          <p:cNvPr id="56" name="Text 52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Development Workflow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HTML: Page Structure &amp; Semantics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 formed the base layer of my front-end practice.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95160" y="1417320"/>
            <a:ext cx="4251960" cy="4526280"/>
          </a:xfrm>
          <a:prstGeom prst="roundRect">
            <a:avLst>
              <a:gd name="adj" fmla="val 1720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7" name="Image 1" descr="/mnt/data/beb1397d-e022-4b2b-92c4-1016197749cb.png">    </p:cNvPr>
          <p:cNvPicPr>
            <a:picLocks noChangeAspect="1"/>
          </p:cNvPicPr>
          <p:nvPr/>
        </p:nvPicPr>
        <p:blipFill>
          <a:blip r:embed="rId2"/>
          <a:srcRect l="0" r="0" t="26023" b="26023"/>
          <a:stretch/>
        </p:blipFill>
        <p:spPr>
          <a:xfrm>
            <a:off x="7031736" y="1453896"/>
            <a:ext cx="4178808" cy="445312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031736" y="5504688"/>
            <a:ext cx="417880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159752" y="5586984"/>
            <a:ext cx="3922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Learning and practicing HTML at Systems Limited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594360" y="1417320"/>
            <a:ext cx="1600200" cy="329184"/>
          </a:xfrm>
          <a:prstGeom prst="roundRect">
            <a:avLst>
              <a:gd name="adj" fmla="val 19444"/>
            </a:avLst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04088" y="1490472"/>
            <a:ext cx="1380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 PRACTICED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58368" y="198424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22960" y="1920240"/>
            <a:ext cx="5733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 skeleton: html, head, title, metadata and body</a:t>
            </a:r>
            <a:endParaRPr lang="en-US" sz="1160" dirty="0"/>
          </a:p>
        </p:txBody>
      </p:sp>
      <p:sp>
        <p:nvSpPr>
          <p:cNvPr id="14" name="Shape 10"/>
          <p:cNvSpPr/>
          <p:nvPr/>
        </p:nvSpPr>
        <p:spPr>
          <a:xfrm>
            <a:off x="658368" y="238658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2960" y="2322576"/>
            <a:ext cx="5733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Semantic sections: header, nav, main, section and footer</a:t>
            </a:r>
            <a:endParaRPr lang="en-US" sz="1160" dirty="0"/>
          </a:p>
        </p:txBody>
      </p:sp>
      <p:sp>
        <p:nvSpPr>
          <p:cNvPr id="16" name="Shape 12"/>
          <p:cNvSpPr/>
          <p:nvPr/>
        </p:nvSpPr>
        <p:spPr>
          <a:xfrm>
            <a:off x="658368" y="278892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22960" y="2724912"/>
            <a:ext cx="5733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elements: headings, paragraphs, lists, links, images and tables</a:t>
            </a:r>
            <a:endParaRPr lang="en-US" sz="1160" dirty="0"/>
          </a:p>
        </p:txBody>
      </p:sp>
      <p:sp>
        <p:nvSpPr>
          <p:cNvPr id="18" name="Shape 14"/>
          <p:cNvSpPr/>
          <p:nvPr/>
        </p:nvSpPr>
        <p:spPr>
          <a:xfrm>
            <a:off x="658368" y="319125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2960" y="3127248"/>
            <a:ext cx="5733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 basics: labels, inputs, buttons, text areas and simple structure</a:t>
            </a:r>
            <a:endParaRPr lang="en-US" sz="1160" dirty="0"/>
          </a:p>
        </p:txBody>
      </p:sp>
      <p:sp>
        <p:nvSpPr>
          <p:cNvPr id="20" name="Shape 16"/>
          <p:cNvSpPr/>
          <p:nvPr/>
        </p:nvSpPr>
        <p:spPr>
          <a:xfrm>
            <a:off x="658368" y="359359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22960" y="3529584"/>
            <a:ext cx="5733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File linking: stylesheet, JavaScript and image paths</a:t>
            </a:r>
            <a:endParaRPr lang="en-US" sz="1160" dirty="0"/>
          </a:p>
        </p:txBody>
      </p:sp>
      <p:sp>
        <p:nvSpPr>
          <p:cNvPr id="22" name="Shape 18"/>
          <p:cNvSpPr/>
          <p:nvPr/>
        </p:nvSpPr>
        <p:spPr>
          <a:xfrm>
            <a:off x="658368" y="399592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22960" y="3931920"/>
            <a:ext cx="5733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Logical nesting and readable page organization</a:t>
            </a:r>
            <a:endParaRPr lang="en-US" sz="1160" dirty="0"/>
          </a:p>
        </p:txBody>
      </p:sp>
      <p:sp>
        <p:nvSpPr>
          <p:cNvPr id="24" name="Shape 20"/>
          <p:cNvSpPr/>
          <p:nvPr/>
        </p:nvSpPr>
        <p:spPr>
          <a:xfrm>
            <a:off x="658368" y="4434840"/>
            <a:ext cx="5715000" cy="1417320"/>
          </a:xfrm>
          <a:prstGeom prst="roundRect">
            <a:avLst>
              <a:gd name="adj" fmla="val 5161"/>
            </a:avLst>
          </a:prstGeom>
          <a:solidFill>
            <a:srgbClr val="0D1727"/>
          </a:solidFill>
          <a:ln w="12700">
            <a:solidFill>
              <a:srgbClr val="1E2D42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822960" y="4544568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spc="11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SEMANTIC STRUCTURE</a:t>
            </a:r>
            <a:endParaRPr lang="en-US" sz="720" dirty="0"/>
          </a:p>
        </p:txBody>
      </p:sp>
      <p:sp>
        <p:nvSpPr>
          <p:cNvPr id="26" name="Text 22"/>
          <p:cNvSpPr/>
          <p:nvPr/>
        </p:nvSpPr>
        <p:spPr>
          <a:xfrm>
            <a:off x="859536" y="4846320"/>
            <a:ext cx="5312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FF9C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&lt;header&gt;  &lt;nav&gt;...&lt;/nav&gt;  &lt;/header&gt;</a:t>
            </a:r>
            <a:endParaRPr lang="en-US" sz="950" dirty="0"/>
          </a:p>
        </p:txBody>
      </p:sp>
      <p:sp>
        <p:nvSpPr>
          <p:cNvPr id="27" name="Text 23"/>
          <p:cNvSpPr/>
          <p:nvPr/>
        </p:nvSpPr>
        <p:spPr>
          <a:xfrm>
            <a:off x="859536" y="5084064"/>
            <a:ext cx="5312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8BB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&lt;main&gt;    &lt;section&gt;...&lt;/section&gt;    &lt;/main&gt;</a:t>
            </a:r>
            <a:endParaRPr lang="en-US" sz="950" dirty="0"/>
          </a:p>
        </p:txBody>
      </p:sp>
      <p:sp>
        <p:nvSpPr>
          <p:cNvPr id="28" name="Text 24"/>
          <p:cNvSpPr/>
          <p:nvPr/>
        </p:nvSpPr>
        <p:spPr>
          <a:xfrm>
            <a:off x="859536" y="5321808"/>
            <a:ext cx="5312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A7DCC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&lt;footer&gt;  contact / links  &lt;/footer&gt;</a:t>
            </a:r>
            <a:endParaRPr lang="en-US" sz="950" dirty="0"/>
          </a:p>
        </p:txBody>
      </p:sp>
      <p:sp>
        <p:nvSpPr>
          <p:cNvPr id="29" name="Text 25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 Fundamentals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CSS: Styling, Layout &amp; Visual Consistency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9C6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CSS formed the largest part of my internship work.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pic>
        <p:nvPicPr>
          <p:cNvPr id="6" name="Image 1" descr="/mnt/data/wide_clean_studio_product_scene_showing_a_modern.png">    </p:cNvPr>
          <p:cNvPicPr>
            <a:picLocks noChangeAspect="1"/>
          </p:cNvPicPr>
          <p:nvPr/>
        </p:nvPicPr>
        <p:blipFill>
          <a:blip r:embed="rId2"/>
          <a:srcRect l="19539" r="19539" t="0" b="0"/>
          <a:stretch/>
        </p:blipFill>
        <p:spPr>
          <a:xfrm>
            <a:off x="594360" y="1417320"/>
            <a:ext cx="4800600" cy="443484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669280" y="1417320"/>
            <a:ext cx="5577840" cy="4434840"/>
          </a:xfrm>
          <a:prstGeom prst="roundRect">
            <a:avLst>
              <a:gd name="adj" fmla="val 1649"/>
            </a:avLst>
          </a:prstGeom>
          <a:solidFill>
            <a:srgbClr val="0F2037"/>
          </a:solidFill>
          <a:ln w="12700">
            <a:solidFill>
              <a:srgbClr val="1B3657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943600" y="1792224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Selectors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178040" y="1792224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DE6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element, class, ID, descendant, pseudo-class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5943600" y="2139696"/>
            <a:ext cx="4800600" cy="0"/>
          </a:xfrm>
          <a:prstGeom prst="line">
            <a:avLst/>
          </a:prstGeom>
          <a:noFill/>
          <a:ln w="8890">
            <a:solidFill>
              <a:srgbClr val="29415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943600" y="2377440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Box Model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7178040" y="2377440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DE6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content, padding, border, margin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5943600" y="2724912"/>
            <a:ext cx="4800600" cy="0"/>
          </a:xfrm>
          <a:prstGeom prst="line">
            <a:avLst/>
          </a:prstGeom>
          <a:noFill/>
          <a:ln w="8890">
            <a:solidFill>
              <a:srgbClr val="29415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5943600" y="2962656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Typography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7178040" y="2962656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DE6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 size, line-height, spacing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5943600" y="3310128"/>
            <a:ext cx="4800600" cy="0"/>
          </a:xfrm>
          <a:prstGeom prst="line">
            <a:avLst/>
          </a:prstGeom>
          <a:noFill/>
          <a:ln w="8890">
            <a:solidFill>
              <a:srgbClr val="29415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943600" y="354787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Layout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7178040" y="3547872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DE6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Flexbox, Grid, gaps, alignment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5943600" y="3895344"/>
            <a:ext cx="4800600" cy="0"/>
          </a:xfrm>
          <a:prstGeom prst="line">
            <a:avLst/>
          </a:prstGeom>
          <a:noFill/>
          <a:ln w="8890">
            <a:solidFill>
              <a:srgbClr val="29415F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943600" y="4133088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Reusable CSS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7178040" y="4133088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DE6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shared classes and consistent visual rules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5943600" y="4480560"/>
            <a:ext cx="4800600" cy="0"/>
          </a:xfrm>
          <a:prstGeom prst="line">
            <a:avLst/>
          </a:prstGeom>
          <a:noFill/>
          <a:ln w="8890">
            <a:solidFill>
              <a:srgbClr val="29415F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943600" y="4718304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Polish</a:t>
            </a:r>
            <a:endParaRPr lang="en-US" sz="1000" dirty="0"/>
          </a:p>
        </p:txBody>
      </p:sp>
      <p:sp>
        <p:nvSpPr>
          <p:cNvPr id="24" name="Text 20"/>
          <p:cNvSpPr/>
          <p:nvPr/>
        </p:nvSpPr>
        <p:spPr>
          <a:xfrm>
            <a:off x="7178040" y="4718304"/>
            <a:ext cx="3611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DDE6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buttons, cards, backgrounds, hover states</a:t>
            </a:r>
            <a:endParaRPr lang="en-US" sz="1050" dirty="0"/>
          </a:p>
        </p:txBody>
      </p:sp>
      <p:sp>
        <p:nvSpPr>
          <p:cNvPr id="25" name="Shape 21"/>
          <p:cNvSpPr/>
          <p:nvPr/>
        </p:nvSpPr>
        <p:spPr>
          <a:xfrm>
            <a:off x="5943600" y="5065776"/>
            <a:ext cx="4800600" cy="0"/>
          </a:xfrm>
          <a:prstGeom prst="line">
            <a:avLst/>
          </a:prstGeom>
          <a:noFill/>
          <a:ln w="8890">
            <a:solidFill>
              <a:srgbClr val="29415F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943600" y="5422392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1B7D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improvement</a:t>
            </a:r>
            <a:endParaRPr lang="en-US" sz="850" dirty="0"/>
          </a:p>
        </p:txBody>
      </p:sp>
      <p:sp>
        <p:nvSpPr>
          <p:cNvPr id="27" name="Text 23"/>
          <p:cNvSpPr/>
          <p:nvPr/>
        </p:nvSpPr>
        <p:spPr>
          <a:xfrm>
            <a:off x="7178040" y="5321808"/>
            <a:ext cx="36118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 learned to choose the right CSS property for the visual problem instead of using random margins.</a:t>
            </a:r>
            <a:endParaRPr lang="en-US" sz="1320" dirty="0"/>
          </a:p>
        </p:txBody>
      </p:sp>
      <p:sp>
        <p:nvSpPr>
          <p:cNvPr id="28" name="Text 24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6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CSS &amp; Visual Design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Responsive Design Practice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web page should remain usable and readable across different screen sizes.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pic>
        <p:nvPicPr>
          <p:cNvPr id="6" name="Image 1" descr="/mnt/data/wide_clean_studio_product_scene_showing_a_modern.png">    </p:cNvPr>
          <p:cNvPicPr>
            <a:picLocks noChangeAspect="1"/>
          </p:cNvPicPr>
          <p:nvPr/>
        </p:nvPicPr>
        <p:blipFill>
          <a:blip r:embed="rId2"/>
          <a:srcRect l="5625" r="5625" t="0" b="0"/>
          <a:stretch/>
        </p:blipFill>
        <p:spPr>
          <a:xfrm>
            <a:off x="594360" y="1508760"/>
            <a:ext cx="5623560" cy="356616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537960" y="1508760"/>
            <a:ext cx="480060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858000" y="1783080"/>
            <a:ext cx="2423160" cy="310896"/>
          </a:xfrm>
          <a:prstGeom prst="roundRect">
            <a:avLst>
              <a:gd name="adj" fmla="val 50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931152" y="1833372"/>
            <a:ext cx="22768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2762E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DESKTOP → TABLET → MOBILE</a:t>
            </a:r>
            <a:endParaRPr lang="en-US" sz="880" dirty="0"/>
          </a:p>
        </p:txBody>
      </p:sp>
      <p:sp>
        <p:nvSpPr>
          <p:cNvPr id="10" name="Shape 6"/>
          <p:cNvSpPr/>
          <p:nvPr/>
        </p:nvSpPr>
        <p:spPr>
          <a:xfrm>
            <a:off x="6858000" y="248716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022592" y="2423160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Avoided unnecessary fixed widths</a:t>
            </a:r>
            <a:endParaRPr lang="en-US" sz="1120" dirty="0"/>
          </a:p>
        </p:txBody>
      </p:sp>
      <p:sp>
        <p:nvSpPr>
          <p:cNvPr id="12" name="Shape 8"/>
          <p:cNvSpPr/>
          <p:nvPr/>
        </p:nvSpPr>
        <p:spPr>
          <a:xfrm>
            <a:off x="6858000" y="289864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022592" y="2834640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Used flexible containers and scalable images</a:t>
            </a:r>
            <a:endParaRPr lang="en-US" sz="1120" dirty="0"/>
          </a:p>
        </p:txBody>
      </p:sp>
      <p:sp>
        <p:nvSpPr>
          <p:cNvPr id="14" name="Shape 10"/>
          <p:cNvSpPr/>
          <p:nvPr/>
        </p:nvSpPr>
        <p:spPr>
          <a:xfrm>
            <a:off x="6858000" y="331012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022592" y="3246120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Applied media queries for smaller screens</a:t>
            </a:r>
            <a:endParaRPr lang="en-US" sz="1120" dirty="0"/>
          </a:p>
        </p:txBody>
      </p:sp>
      <p:sp>
        <p:nvSpPr>
          <p:cNvPr id="16" name="Shape 12"/>
          <p:cNvSpPr/>
          <p:nvPr/>
        </p:nvSpPr>
        <p:spPr>
          <a:xfrm>
            <a:off x="6858000" y="372160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022592" y="3657600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Checked navigation, cards, forms and text wrapping</a:t>
            </a:r>
            <a:endParaRPr lang="en-US" sz="1120" dirty="0"/>
          </a:p>
        </p:txBody>
      </p:sp>
      <p:sp>
        <p:nvSpPr>
          <p:cNvPr id="18" name="Shape 14"/>
          <p:cNvSpPr/>
          <p:nvPr/>
        </p:nvSpPr>
        <p:spPr>
          <a:xfrm>
            <a:off x="6858000" y="4133088"/>
            <a:ext cx="73152" cy="7315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022592" y="4069080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Fixed overflow, horizontal scrolling and uneven spacing</a:t>
            </a:r>
            <a:endParaRPr lang="en-US" sz="1120" dirty="0"/>
          </a:p>
        </p:txBody>
      </p:sp>
      <p:sp>
        <p:nvSpPr>
          <p:cNvPr id="20" name="Shape 16"/>
          <p:cNvSpPr/>
          <p:nvPr/>
        </p:nvSpPr>
        <p:spPr>
          <a:xfrm>
            <a:off x="594360" y="5321808"/>
            <a:ext cx="10744200" cy="621792"/>
          </a:xfrm>
          <a:prstGeom prst="roundRect">
            <a:avLst>
              <a:gd name="adj" fmla="val 10294"/>
            </a:avLst>
          </a:prstGeom>
          <a:solidFill>
            <a:srgbClr val="EAF4FF"/>
          </a:solidFill>
          <a:ln w="12700">
            <a:solidFill>
              <a:srgbClr val="BCD7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68680" y="5513832"/>
            <a:ext cx="10149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Responsive habit: I resized and tested the page throughout development instead of waiting until the end.</a:t>
            </a:r>
            <a:endParaRPr lang="en-US" sz="1300" dirty="0"/>
          </a:p>
        </p:txBody>
      </p:sp>
      <p:sp>
        <p:nvSpPr>
          <p:cNvPr id="22" name="Text 18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Responsive Web Design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JavaScript: Basic Interaction Only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9C6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JavaScript was introduced at beginner level to make static pages respond to simple user actions.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444752"/>
            <a:ext cx="4846320" cy="4343400"/>
          </a:xfrm>
          <a:prstGeom prst="roundRect">
            <a:avLst>
              <a:gd name="adj" fmla="val 1684"/>
            </a:avLst>
          </a:prstGeom>
          <a:solidFill>
            <a:srgbClr val="0D1727"/>
          </a:solidFill>
          <a:ln w="12700">
            <a:solidFill>
              <a:srgbClr val="1E2D4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58952" y="155448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spc="11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DOM INTERACTION</a:t>
            </a:r>
            <a:endParaRPr lang="en-US" sz="720" dirty="0"/>
          </a:p>
        </p:txBody>
      </p:sp>
      <p:sp>
        <p:nvSpPr>
          <p:cNvPr id="8" name="Text 5"/>
          <p:cNvSpPr/>
          <p:nvPr/>
        </p:nvSpPr>
        <p:spPr>
          <a:xfrm>
            <a:off x="795528" y="1856232"/>
            <a:ext cx="44439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8BB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button = document.querySelector("#menuBtn");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795528" y="2093976"/>
            <a:ext cx="44439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E7EDF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button.addEventListener("click", () =&gt; {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795528" y="2331720"/>
            <a:ext cx="44439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FF9C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menu.classList.toggle("open");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795528" y="2569464"/>
            <a:ext cx="44439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E7EDF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});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795528" y="2807208"/>
            <a:ext cx="44439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795528" y="3044952"/>
            <a:ext cx="44439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A9B7C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simple interaction, no complex framework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806440" y="160020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Concepts practiced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5852160" y="2075688"/>
            <a:ext cx="73152" cy="7315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016752" y="2011680"/>
            <a:ext cx="4590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E3EA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Variables and simple functions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852160" y="2459736"/>
            <a:ext cx="73152" cy="7315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16752" y="2395728"/>
            <a:ext cx="4590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E3EA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Conditions and basic logic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852160" y="2843784"/>
            <a:ext cx="73152" cy="7315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016752" y="2779776"/>
            <a:ext cx="4590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E3EA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DOM element selection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852160" y="3227832"/>
            <a:ext cx="73152" cy="7315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016752" y="3163824"/>
            <a:ext cx="4590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E3EA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Event listeners and button clicks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5852160" y="3611880"/>
            <a:ext cx="73152" cy="7315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016752" y="3547872"/>
            <a:ext cx="4590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E3EA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Show/hide or menu-toggle behavior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5852160" y="3995928"/>
            <a:ext cx="73152" cy="7315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016752" y="3931920"/>
            <a:ext cx="4590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E3EA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 form/input checks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806440" y="4800600"/>
            <a:ext cx="1078992" cy="530352"/>
          </a:xfrm>
          <a:prstGeom prst="roundRect">
            <a:avLst>
              <a:gd name="adj" fmla="val 13793"/>
            </a:avLst>
          </a:prstGeom>
          <a:solidFill>
            <a:srgbClr val="162C49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879592" y="4946904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 clicks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6931152" y="4965192"/>
            <a:ext cx="182880" cy="201168"/>
          </a:xfrm>
          <a:prstGeom prst="chevron">
            <a:avLst/>
          </a:prstGeom>
          <a:solidFill>
            <a:srgbClr val="8DA0B8"/>
          </a:solidFill>
          <a:ln w="12700">
            <a:solidFill>
              <a:srgbClr val="8DA0B8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159752" y="4800600"/>
            <a:ext cx="1078992" cy="530352"/>
          </a:xfrm>
          <a:prstGeom prst="roundRect">
            <a:avLst>
              <a:gd name="adj" fmla="val 13793"/>
            </a:avLst>
          </a:prstGeom>
          <a:solidFill>
            <a:srgbClr val="31291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232904" y="4946904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Event listener</a:t>
            </a:r>
            <a:endParaRPr lang="en-US" sz="850" dirty="0"/>
          </a:p>
        </p:txBody>
      </p:sp>
      <p:sp>
        <p:nvSpPr>
          <p:cNvPr id="32" name="Shape 29"/>
          <p:cNvSpPr/>
          <p:nvPr/>
        </p:nvSpPr>
        <p:spPr>
          <a:xfrm>
            <a:off x="8284464" y="4965192"/>
            <a:ext cx="182880" cy="201168"/>
          </a:xfrm>
          <a:prstGeom prst="chevron">
            <a:avLst/>
          </a:prstGeom>
          <a:solidFill>
            <a:srgbClr val="8DA0B8"/>
          </a:solidFill>
          <a:ln w="12700">
            <a:solidFill>
              <a:srgbClr val="8DA0B8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513064" y="4800600"/>
            <a:ext cx="1078992" cy="530352"/>
          </a:xfrm>
          <a:prstGeom prst="roundRect">
            <a:avLst>
              <a:gd name="adj" fmla="val 13793"/>
            </a:avLst>
          </a:prstGeom>
          <a:solidFill>
            <a:srgbClr val="18372F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586216" y="4946904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Function runs</a:t>
            </a:r>
            <a:endParaRPr lang="en-US" sz="850" dirty="0"/>
          </a:p>
        </p:txBody>
      </p:sp>
      <p:sp>
        <p:nvSpPr>
          <p:cNvPr id="35" name="Shape 32"/>
          <p:cNvSpPr/>
          <p:nvPr/>
        </p:nvSpPr>
        <p:spPr>
          <a:xfrm>
            <a:off x="9637776" y="4965192"/>
            <a:ext cx="182880" cy="201168"/>
          </a:xfrm>
          <a:prstGeom prst="chevron">
            <a:avLst/>
          </a:prstGeom>
          <a:solidFill>
            <a:srgbClr val="8DA0B8"/>
          </a:solidFill>
          <a:ln w="12700">
            <a:solidFill>
              <a:srgbClr val="8DA0B8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9866376" y="4800600"/>
            <a:ext cx="1078992" cy="530352"/>
          </a:xfrm>
          <a:prstGeom prst="roundRect">
            <a:avLst>
              <a:gd name="adj" fmla="val 13793"/>
            </a:avLst>
          </a:prstGeom>
          <a:solidFill>
            <a:srgbClr val="24203B"/>
          </a:solidFill>
          <a:ln w="12700">
            <a:solidFill>
              <a:srgbClr val="7257D8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939528" y="4946904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 updates</a:t>
            </a:r>
            <a:endParaRPr lang="en-US" sz="850" dirty="0"/>
          </a:p>
        </p:txBody>
      </p:sp>
      <p:sp>
        <p:nvSpPr>
          <p:cNvPr id="38" name="Text 35"/>
          <p:cNvSpPr/>
          <p:nvPr/>
        </p:nvSpPr>
        <p:spPr>
          <a:xfrm>
            <a:off x="5806440" y="553212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i="1" dirty="0">
                <a:solidFill>
                  <a:srgbClr val="BFCB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Scope limit: no advanced framework, backend connection, database, or complex application logic.</a:t>
            </a:r>
            <a:endParaRPr lang="en-US" sz="1030" dirty="0"/>
          </a:p>
        </p:txBody>
      </p:sp>
      <p:sp>
        <p:nvSpPr>
          <p:cNvPr id="39" name="Text 36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6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JavaScript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Front-End Practice Project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combined HTML, CSS, and basic JavaScript into a small responsive website layout.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89320" y="1417320"/>
            <a:ext cx="530352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7" name="Image 1" descr="/mnt/data/451c96e6-e970-4965-92d2-0fbd68474438.png">    </p:cNvPr>
          <p:cNvPicPr>
            <a:picLocks noChangeAspect="1"/>
          </p:cNvPicPr>
          <p:nvPr/>
        </p:nvPicPr>
        <p:blipFill>
          <a:blip r:embed="rId2"/>
          <a:srcRect l="0" r="0" t="26300" b="26300"/>
          <a:stretch/>
        </p:blipFill>
        <p:spPr>
          <a:xfrm>
            <a:off x="6025896" y="1453896"/>
            <a:ext cx="5230368" cy="440740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025896" y="5458968"/>
            <a:ext cx="523036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153912" y="5541264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Front-end practice in Visual Studio Code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594360" y="1417320"/>
            <a:ext cx="1783080" cy="329184"/>
          </a:xfrm>
          <a:prstGeom prst="roundRect">
            <a:avLst>
              <a:gd name="adj" fmla="val 19444"/>
            </a:avLst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04088" y="1490472"/>
            <a:ext cx="1563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 COMPONENTS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58368" y="198424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22960" y="1920240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Header and navigation area</a:t>
            </a:r>
            <a:endParaRPr lang="en-US" sz="1170" dirty="0"/>
          </a:p>
        </p:txBody>
      </p:sp>
      <p:sp>
        <p:nvSpPr>
          <p:cNvPr id="14" name="Shape 10"/>
          <p:cNvSpPr/>
          <p:nvPr/>
        </p:nvSpPr>
        <p:spPr>
          <a:xfrm>
            <a:off x="658368" y="237744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2960" y="2313432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Hero / introductory section</a:t>
            </a:r>
            <a:endParaRPr lang="en-US" sz="1170" dirty="0"/>
          </a:p>
        </p:txBody>
      </p:sp>
      <p:sp>
        <p:nvSpPr>
          <p:cNvPr id="16" name="Shape 12"/>
          <p:cNvSpPr/>
          <p:nvPr/>
        </p:nvSpPr>
        <p:spPr>
          <a:xfrm>
            <a:off x="658368" y="277063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22960" y="2706624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Information or service cards</a:t>
            </a:r>
            <a:endParaRPr lang="en-US" sz="1170" dirty="0"/>
          </a:p>
        </p:txBody>
      </p:sp>
      <p:sp>
        <p:nvSpPr>
          <p:cNvPr id="18" name="Shape 14"/>
          <p:cNvSpPr/>
          <p:nvPr/>
        </p:nvSpPr>
        <p:spPr>
          <a:xfrm>
            <a:off x="658368" y="316382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2960" y="3099816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sections with text and images</a:t>
            </a:r>
            <a:endParaRPr lang="en-US" sz="1170" dirty="0"/>
          </a:p>
        </p:txBody>
      </p:sp>
      <p:sp>
        <p:nvSpPr>
          <p:cNvPr id="20" name="Shape 16"/>
          <p:cNvSpPr/>
          <p:nvPr/>
        </p:nvSpPr>
        <p:spPr>
          <a:xfrm>
            <a:off x="658368" y="355701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22960" y="3493008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Contact or input form</a:t>
            </a:r>
            <a:endParaRPr lang="en-US" sz="1170" dirty="0"/>
          </a:p>
        </p:txBody>
      </p:sp>
      <p:sp>
        <p:nvSpPr>
          <p:cNvPr id="22" name="Shape 18"/>
          <p:cNvSpPr/>
          <p:nvPr/>
        </p:nvSpPr>
        <p:spPr>
          <a:xfrm>
            <a:off x="658368" y="395020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22960" y="3886200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Footer and simple interactive behavior</a:t>
            </a:r>
            <a:endParaRPr lang="en-US" sz="1170" dirty="0"/>
          </a:p>
        </p:txBody>
      </p:sp>
      <p:sp>
        <p:nvSpPr>
          <p:cNvPr id="24" name="Shape 20"/>
          <p:cNvSpPr/>
          <p:nvPr/>
        </p:nvSpPr>
        <p:spPr>
          <a:xfrm>
            <a:off x="658368" y="4526280"/>
            <a:ext cx="4754880" cy="1325880"/>
          </a:xfrm>
          <a:prstGeom prst="roundRect">
            <a:avLst>
              <a:gd name="adj" fmla="val 5517"/>
            </a:avLst>
          </a:prstGeom>
          <a:solidFill>
            <a:srgbClr val="FFF7F3"/>
          </a:solidFill>
          <a:ln w="10160">
            <a:solidFill>
              <a:srgbClr val="FFD4C1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25" name="Text 21"/>
          <p:cNvSpPr/>
          <p:nvPr/>
        </p:nvSpPr>
        <p:spPr>
          <a:xfrm>
            <a:off x="914400" y="4782312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Integration value</a:t>
            </a:r>
            <a:endParaRPr lang="en-US" sz="850" dirty="0"/>
          </a:p>
        </p:txBody>
      </p:sp>
      <p:sp>
        <p:nvSpPr>
          <p:cNvPr id="26" name="Text 22"/>
          <p:cNvSpPr/>
          <p:nvPr/>
        </p:nvSpPr>
        <p:spPr>
          <a:xfrm>
            <a:off x="914400" y="5084064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The project showed how structure, styling, responsiveness, and interaction work together as one front-end experience.</a:t>
            </a:r>
            <a:endParaRPr lang="en-US" sz="1350" dirty="0"/>
          </a:p>
        </p:txBody>
      </p:sp>
      <p:sp>
        <p:nvSpPr>
          <p:cNvPr id="27" name="Text 23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Front-End Practice Project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Testing, Debugging &amp; Quality Review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Quality review was a regular part of my internship workflow.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pic>
        <p:nvPicPr>
          <p:cNvPr id="6" name="Image 1" descr="/mnt/data/wide_realistic_tech_workspace_scene_a_desk_with.png">    </p:cNvPr>
          <p:cNvPicPr>
            <a:picLocks noChangeAspect="1"/>
          </p:cNvPicPr>
          <p:nvPr/>
        </p:nvPicPr>
        <p:blipFill>
          <a:blip r:embed="rId2"/>
          <a:srcRect l="15891" r="15891" t="0" b="0"/>
          <a:stretch/>
        </p:blipFill>
        <p:spPr>
          <a:xfrm>
            <a:off x="594360" y="1463040"/>
            <a:ext cx="5486400" cy="45262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400800" y="1463040"/>
            <a:ext cx="4892040" cy="4526280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6720840" y="1783080"/>
            <a:ext cx="1965960" cy="310896"/>
          </a:xfrm>
          <a:prstGeom prst="roundRect">
            <a:avLst>
              <a:gd name="adj" fmla="val 50000"/>
            </a:avLst>
          </a:prstGeom>
          <a:solidFill>
            <a:srgbClr val="FFEDED"/>
          </a:solidFill>
          <a:ln w="12700">
            <a:solidFill>
              <a:srgbClr val="FFEDED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793992" y="1833372"/>
            <a:ext cx="18196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D8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DEBUGGING CHECKLIST</a:t>
            </a:r>
            <a:endParaRPr lang="en-US" sz="880" dirty="0"/>
          </a:p>
        </p:txBody>
      </p:sp>
      <p:sp>
        <p:nvSpPr>
          <p:cNvPr id="10" name="Shape 6"/>
          <p:cNvSpPr/>
          <p:nvPr/>
        </p:nvSpPr>
        <p:spPr>
          <a:xfrm>
            <a:off x="6720840" y="2441448"/>
            <a:ext cx="73152" cy="73152"/>
          </a:xfrm>
          <a:prstGeom prst="ellipse">
            <a:avLst/>
          </a:prstGeom>
          <a:solidFill>
            <a:srgbClr val="D84A4A"/>
          </a:solidFill>
          <a:ln w="12700">
            <a:solidFill>
              <a:srgbClr val="D84A4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885432" y="2377440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Checked broken links and image paths</a:t>
            </a:r>
            <a:endParaRPr lang="en-US" sz="1110" dirty="0"/>
          </a:p>
        </p:txBody>
      </p:sp>
      <p:sp>
        <p:nvSpPr>
          <p:cNvPr id="12" name="Shape 8"/>
          <p:cNvSpPr/>
          <p:nvPr/>
        </p:nvSpPr>
        <p:spPr>
          <a:xfrm>
            <a:off x="6720840" y="2862072"/>
            <a:ext cx="73152" cy="73152"/>
          </a:xfrm>
          <a:prstGeom prst="ellipse">
            <a:avLst/>
          </a:prstGeom>
          <a:solidFill>
            <a:srgbClr val="D84A4A"/>
          </a:solidFill>
          <a:ln w="12700">
            <a:solidFill>
              <a:srgbClr val="D84A4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885432" y="2798064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Corrected missing tags and wrong nesting</a:t>
            </a:r>
            <a:endParaRPr lang="en-US" sz="1110" dirty="0"/>
          </a:p>
        </p:txBody>
      </p:sp>
      <p:sp>
        <p:nvSpPr>
          <p:cNvPr id="14" name="Shape 10"/>
          <p:cNvSpPr/>
          <p:nvPr/>
        </p:nvSpPr>
        <p:spPr>
          <a:xfrm>
            <a:off x="6720840" y="3282696"/>
            <a:ext cx="73152" cy="73152"/>
          </a:xfrm>
          <a:prstGeom prst="ellipse">
            <a:avLst/>
          </a:prstGeom>
          <a:solidFill>
            <a:srgbClr val="D84A4A"/>
          </a:solidFill>
          <a:ln w="12700">
            <a:solidFill>
              <a:srgbClr val="D84A4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885432" y="3218688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Inspected CSS rules through browser developer tools</a:t>
            </a:r>
            <a:endParaRPr lang="en-US" sz="1110" dirty="0"/>
          </a:p>
        </p:txBody>
      </p:sp>
      <p:sp>
        <p:nvSpPr>
          <p:cNvPr id="16" name="Shape 12"/>
          <p:cNvSpPr/>
          <p:nvPr/>
        </p:nvSpPr>
        <p:spPr>
          <a:xfrm>
            <a:off x="6720840" y="3703320"/>
            <a:ext cx="73152" cy="73152"/>
          </a:xfrm>
          <a:prstGeom prst="ellipse">
            <a:avLst/>
          </a:prstGeom>
          <a:solidFill>
            <a:srgbClr val="D84A4A"/>
          </a:solidFill>
          <a:ln w="12700">
            <a:solidFill>
              <a:srgbClr val="D84A4A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6885432" y="3639312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Adjusted margins, padding, widths, gaps and alignment</a:t>
            </a:r>
            <a:endParaRPr lang="en-US" sz="1110" dirty="0"/>
          </a:p>
        </p:txBody>
      </p:sp>
      <p:sp>
        <p:nvSpPr>
          <p:cNvPr id="18" name="Shape 14"/>
          <p:cNvSpPr/>
          <p:nvPr/>
        </p:nvSpPr>
        <p:spPr>
          <a:xfrm>
            <a:off x="6720840" y="4123944"/>
            <a:ext cx="73152" cy="73152"/>
          </a:xfrm>
          <a:prstGeom prst="ellipse">
            <a:avLst/>
          </a:prstGeom>
          <a:solidFill>
            <a:srgbClr val="D84A4A"/>
          </a:solidFill>
          <a:ln w="12700">
            <a:solidFill>
              <a:srgbClr val="D84A4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885432" y="4059936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Tested forms, buttons, and basic JavaScript behavior</a:t>
            </a:r>
            <a:endParaRPr lang="en-US" sz="1110" dirty="0"/>
          </a:p>
        </p:txBody>
      </p:sp>
      <p:sp>
        <p:nvSpPr>
          <p:cNvPr id="20" name="Shape 16"/>
          <p:cNvSpPr/>
          <p:nvPr/>
        </p:nvSpPr>
        <p:spPr>
          <a:xfrm>
            <a:off x="6720840" y="4544568"/>
            <a:ext cx="73152" cy="73152"/>
          </a:xfrm>
          <a:prstGeom prst="ellipse">
            <a:avLst/>
          </a:prstGeom>
          <a:solidFill>
            <a:srgbClr val="D84A4A"/>
          </a:solidFill>
          <a:ln w="12700">
            <a:solidFill>
              <a:srgbClr val="D84A4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6885432" y="4480560"/>
            <a:ext cx="3767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Reviewed layouts at different screen sizes</a:t>
            </a:r>
            <a:endParaRPr lang="en-US" sz="1110" dirty="0"/>
          </a:p>
        </p:txBody>
      </p:sp>
      <p:sp>
        <p:nvSpPr>
          <p:cNvPr id="22" name="Shape 18"/>
          <p:cNvSpPr/>
          <p:nvPr/>
        </p:nvSpPr>
        <p:spPr>
          <a:xfrm>
            <a:off x="6720840" y="5074920"/>
            <a:ext cx="4069080" cy="594360"/>
          </a:xfrm>
          <a:prstGeom prst="roundRect">
            <a:avLst>
              <a:gd name="adj" fmla="val 10769"/>
            </a:avLst>
          </a:prstGeom>
          <a:solidFill>
            <a:srgbClr val="FFF4F4"/>
          </a:solidFill>
          <a:ln w="12700">
            <a:solidFill>
              <a:srgbClr val="F4C0C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949440" y="5276088"/>
            <a:ext cx="36118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8D3131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Debugging lesson: isolate one issue, test it, correct it, then move to the next.</a:t>
            </a:r>
            <a:endParaRPr lang="en-US" sz="1150" dirty="0"/>
          </a:p>
        </p:txBody>
      </p:sp>
      <p:sp>
        <p:nvSpPr>
          <p:cNvPr id="24" name="Text 20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Testing &amp; Debugging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Challenges Faced &amp; How I Solved Them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9C6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Repeated correction and feedback improved my problem-solving approach.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554480"/>
            <a:ext cx="10835640" cy="603504"/>
          </a:xfrm>
          <a:prstGeom prst="roundRect">
            <a:avLst>
              <a:gd name="adj" fmla="val 10606"/>
            </a:avLst>
          </a:prstGeom>
          <a:solidFill>
            <a:srgbClr val="0D1B2D"/>
          </a:solidFill>
          <a:ln w="8890">
            <a:solidFill>
              <a:srgbClr val="223B5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9536" y="1700784"/>
            <a:ext cx="274320" cy="274320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755648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1280160" y="170078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Layout mismatch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858768" y="1728216"/>
            <a:ext cx="256032" cy="219456"/>
          </a:xfrm>
          <a:prstGeom prst="chevron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343400" y="1700784"/>
            <a:ext cx="6309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D8E2E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Used Flexbox/Grid instead of random margins</a:t>
            </a:r>
            <a:endParaRPr lang="en-US" sz="1160" dirty="0"/>
          </a:p>
        </p:txBody>
      </p:sp>
      <p:sp>
        <p:nvSpPr>
          <p:cNvPr id="12" name="Shape 9"/>
          <p:cNvSpPr/>
          <p:nvPr/>
        </p:nvSpPr>
        <p:spPr>
          <a:xfrm>
            <a:off x="658368" y="2322576"/>
            <a:ext cx="10835640" cy="603504"/>
          </a:xfrm>
          <a:prstGeom prst="roundRect">
            <a:avLst>
              <a:gd name="adj" fmla="val 10606"/>
            </a:avLst>
          </a:prstGeom>
          <a:solidFill>
            <a:srgbClr val="102238"/>
          </a:solidFill>
          <a:ln w="8890">
            <a:solidFill>
              <a:srgbClr val="223B5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59536" y="2468880"/>
            <a:ext cx="274320" cy="274320"/>
          </a:xfrm>
          <a:prstGeom prst="ellipse">
            <a:avLst/>
          </a:prstGeom>
          <a:solidFill>
            <a:srgbClr val="21B7D5"/>
          </a:solidFill>
          <a:ln w="12700">
            <a:solidFill>
              <a:srgbClr val="21B7D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59536" y="2523744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700" dirty="0"/>
          </a:p>
        </p:txBody>
      </p:sp>
      <p:sp>
        <p:nvSpPr>
          <p:cNvPr id="15" name="Text 12"/>
          <p:cNvSpPr/>
          <p:nvPr/>
        </p:nvSpPr>
        <p:spPr>
          <a:xfrm>
            <a:off x="1280160" y="2468880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Mobile overflow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858768" y="2496312"/>
            <a:ext cx="256032" cy="219456"/>
          </a:xfrm>
          <a:prstGeom prst="chevron">
            <a:avLst/>
          </a:prstGeom>
          <a:solidFill>
            <a:srgbClr val="21B7D5"/>
          </a:solidFill>
          <a:ln w="12700">
            <a:solidFill>
              <a:srgbClr val="21B7D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343400" y="2468880"/>
            <a:ext cx="6309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D8E2E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Used flexible widths and media queries</a:t>
            </a:r>
            <a:endParaRPr lang="en-US" sz="1160" dirty="0"/>
          </a:p>
        </p:txBody>
      </p:sp>
      <p:sp>
        <p:nvSpPr>
          <p:cNvPr id="18" name="Shape 15"/>
          <p:cNvSpPr/>
          <p:nvPr/>
        </p:nvSpPr>
        <p:spPr>
          <a:xfrm>
            <a:off x="658368" y="3090672"/>
            <a:ext cx="10835640" cy="603504"/>
          </a:xfrm>
          <a:prstGeom prst="roundRect">
            <a:avLst>
              <a:gd name="adj" fmla="val 10606"/>
            </a:avLst>
          </a:prstGeom>
          <a:solidFill>
            <a:srgbClr val="0D1B2D"/>
          </a:solidFill>
          <a:ln w="8890">
            <a:solidFill>
              <a:srgbClr val="223B5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59536" y="3236976"/>
            <a:ext cx="274320" cy="274320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59536" y="3291840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700" dirty="0"/>
          </a:p>
        </p:txBody>
      </p:sp>
      <p:sp>
        <p:nvSpPr>
          <p:cNvPr id="21" name="Text 18"/>
          <p:cNvSpPr/>
          <p:nvPr/>
        </p:nvSpPr>
        <p:spPr>
          <a:xfrm>
            <a:off x="1280160" y="3236976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CSS not applying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3858768" y="3264408"/>
            <a:ext cx="256032" cy="219456"/>
          </a:xfrm>
          <a:prstGeom prst="chevron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343400" y="3236976"/>
            <a:ext cx="6309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D8E2E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Checked selectors, links, and rule priority</a:t>
            </a:r>
            <a:endParaRPr lang="en-US" sz="1160" dirty="0"/>
          </a:p>
        </p:txBody>
      </p:sp>
      <p:sp>
        <p:nvSpPr>
          <p:cNvPr id="24" name="Shape 21"/>
          <p:cNvSpPr/>
          <p:nvPr/>
        </p:nvSpPr>
        <p:spPr>
          <a:xfrm>
            <a:off x="658368" y="3858768"/>
            <a:ext cx="10835640" cy="603504"/>
          </a:xfrm>
          <a:prstGeom prst="roundRect">
            <a:avLst>
              <a:gd name="adj" fmla="val 10606"/>
            </a:avLst>
          </a:prstGeom>
          <a:solidFill>
            <a:srgbClr val="102238"/>
          </a:solidFill>
          <a:ln w="8890">
            <a:solidFill>
              <a:srgbClr val="223B5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59536" y="4005072"/>
            <a:ext cx="274320" cy="274320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59536" y="4059936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700" dirty="0"/>
          </a:p>
        </p:txBody>
      </p:sp>
      <p:sp>
        <p:nvSpPr>
          <p:cNvPr id="27" name="Text 24"/>
          <p:cNvSpPr/>
          <p:nvPr/>
        </p:nvSpPr>
        <p:spPr>
          <a:xfrm>
            <a:off x="1280160" y="4005072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Image not loading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3858768" y="4032504"/>
            <a:ext cx="256032" cy="219456"/>
          </a:xfrm>
          <a:prstGeom prst="chevron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343400" y="4005072"/>
            <a:ext cx="6309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D8E2E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Corrected relative paths and file organization</a:t>
            </a:r>
            <a:endParaRPr lang="en-US" sz="1160" dirty="0"/>
          </a:p>
        </p:txBody>
      </p:sp>
      <p:sp>
        <p:nvSpPr>
          <p:cNvPr id="30" name="Shape 27"/>
          <p:cNvSpPr/>
          <p:nvPr/>
        </p:nvSpPr>
        <p:spPr>
          <a:xfrm>
            <a:off x="658368" y="4626864"/>
            <a:ext cx="10835640" cy="603504"/>
          </a:xfrm>
          <a:prstGeom prst="roundRect">
            <a:avLst>
              <a:gd name="adj" fmla="val 10606"/>
            </a:avLst>
          </a:prstGeom>
          <a:solidFill>
            <a:srgbClr val="0D1B2D"/>
          </a:solidFill>
          <a:ln w="8890">
            <a:solidFill>
              <a:srgbClr val="223B5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59536" y="4773168"/>
            <a:ext cx="274320" cy="274320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59536" y="4828032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700" dirty="0"/>
          </a:p>
        </p:txBody>
      </p:sp>
      <p:sp>
        <p:nvSpPr>
          <p:cNvPr id="33" name="Text 30"/>
          <p:cNvSpPr/>
          <p:nvPr/>
        </p:nvSpPr>
        <p:spPr>
          <a:xfrm>
            <a:off x="1280160" y="4773168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JS interaction failing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3858768" y="4800600"/>
            <a:ext cx="256032" cy="219456"/>
          </a:xfrm>
          <a:prstGeom prst="chevron">
            <a:avLst/>
          </a:prstGeom>
          <a:solidFill>
            <a:srgbClr val="F2B84B"/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343400" y="4773168"/>
            <a:ext cx="6309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D8E2E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Checked element selection and event listener</a:t>
            </a:r>
            <a:endParaRPr lang="en-US" sz="1160" dirty="0"/>
          </a:p>
        </p:txBody>
      </p:sp>
      <p:sp>
        <p:nvSpPr>
          <p:cNvPr id="36" name="Shape 33"/>
          <p:cNvSpPr/>
          <p:nvPr/>
        </p:nvSpPr>
        <p:spPr>
          <a:xfrm>
            <a:off x="658368" y="5623560"/>
            <a:ext cx="10835640" cy="502920"/>
          </a:xfrm>
          <a:prstGeom prst="roundRect">
            <a:avLst>
              <a:gd name="adj" fmla="val 12727"/>
            </a:avLst>
          </a:prstGeom>
          <a:solidFill>
            <a:srgbClr val="302218"/>
          </a:solidFill>
          <a:ln w="12700">
            <a:solidFill>
              <a:srgbClr val="68402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60120" y="5797296"/>
            <a:ext cx="10195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0B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Overall improvement: understand the issue → inspect the code → test one change → confirm the result.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6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Challenges &amp; Problem Solving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Learning Outcomes: Theory to Practice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internship connected university concepts with real front-end tasks.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572768"/>
            <a:ext cx="196596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2762EA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353312" y="1773936"/>
            <a:ext cx="438912" cy="43891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2762E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353312" y="1883664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758952" y="2340864"/>
            <a:ext cx="1636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Web Technologies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58952" y="2670048"/>
            <a:ext cx="1636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HTML/CSS structure, styling and responsive behavior</a:t>
            </a:r>
            <a:endParaRPr lang="en-US" sz="890" dirty="0"/>
          </a:p>
        </p:txBody>
      </p:sp>
      <p:sp>
        <p:nvSpPr>
          <p:cNvPr id="11" name="Shape 8"/>
          <p:cNvSpPr/>
          <p:nvPr/>
        </p:nvSpPr>
        <p:spPr>
          <a:xfrm>
            <a:off x="2926080" y="1572768"/>
            <a:ext cx="196596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FF6A2A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85032" y="1773936"/>
            <a:ext cx="438912" cy="43891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685032" y="1883664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3090672" y="2340864"/>
            <a:ext cx="1636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Programming Logic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3090672" y="2670048"/>
            <a:ext cx="1636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JavaScript events, functions and conditions</a:t>
            </a:r>
            <a:endParaRPr lang="en-US" sz="890" dirty="0"/>
          </a:p>
        </p:txBody>
      </p:sp>
      <p:sp>
        <p:nvSpPr>
          <p:cNvPr id="16" name="Shape 13"/>
          <p:cNvSpPr/>
          <p:nvPr/>
        </p:nvSpPr>
        <p:spPr>
          <a:xfrm>
            <a:off x="5257800" y="1572768"/>
            <a:ext cx="196596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21B7D5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016752" y="1773936"/>
            <a:ext cx="438912" cy="438912"/>
          </a:xfrm>
          <a:prstGeom prst="ellipse">
            <a:avLst/>
          </a:prstGeom>
          <a:solidFill>
            <a:srgbClr val="21B7D5"/>
          </a:solidFill>
          <a:ln w="12700">
            <a:solidFill>
              <a:srgbClr val="21B7D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16752" y="1883664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5422392" y="2340864"/>
            <a:ext cx="1636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HCI / UI Thinking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5422392" y="2670048"/>
            <a:ext cx="1636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Readable layouts, navigation, forms and screen-size usability</a:t>
            </a:r>
            <a:endParaRPr lang="en-US" sz="890" dirty="0"/>
          </a:p>
        </p:txBody>
      </p:sp>
      <p:sp>
        <p:nvSpPr>
          <p:cNvPr id="21" name="Shape 18"/>
          <p:cNvSpPr/>
          <p:nvPr/>
        </p:nvSpPr>
        <p:spPr>
          <a:xfrm>
            <a:off x="7589520" y="1572768"/>
            <a:ext cx="196596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1D9B70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348472" y="1773936"/>
            <a:ext cx="438912" cy="438912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348472" y="1883664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7754112" y="2340864"/>
            <a:ext cx="1636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Software Engineering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7754112" y="2670048"/>
            <a:ext cx="1636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Task breakdown, iteration, testing and maintainability</a:t>
            </a:r>
            <a:endParaRPr lang="en-US" sz="890" dirty="0"/>
          </a:p>
        </p:txBody>
      </p:sp>
      <p:sp>
        <p:nvSpPr>
          <p:cNvPr id="26" name="Shape 23"/>
          <p:cNvSpPr/>
          <p:nvPr/>
        </p:nvSpPr>
        <p:spPr>
          <a:xfrm>
            <a:off x="9921240" y="1572768"/>
            <a:ext cx="196596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7257D8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10680192" y="1773936"/>
            <a:ext cx="438912" cy="438912"/>
          </a:xfrm>
          <a:prstGeom prst="ellipse">
            <a:avLst/>
          </a:prstGeom>
          <a:solidFill>
            <a:srgbClr val="7257D8"/>
          </a:solidFill>
          <a:ln w="12700">
            <a:solidFill>
              <a:srgbClr val="7257D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680192" y="1883664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10085832" y="2340864"/>
            <a:ext cx="1636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Professional Practice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10085832" y="2670048"/>
            <a:ext cx="16367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9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Feedback, communication, discipline and review</a:t>
            </a:r>
            <a:endParaRPr lang="en-US" sz="890" dirty="0"/>
          </a:p>
        </p:txBody>
      </p:sp>
      <p:sp>
        <p:nvSpPr>
          <p:cNvPr id="31" name="Shape 28"/>
          <p:cNvSpPr/>
          <p:nvPr/>
        </p:nvSpPr>
        <p:spPr>
          <a:xfrm>
            <a:off x="594360" y="3657600"/>
            <a:ext cx="1417320" cy="329184"/>
          </a:xfrm>
          <a:prstGeom prst="roundRect">
            <a:avLst>
              <a:gd name="adj" fmla="val 19444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04088" y="3730752"/>
            <a:ext cx="11978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OUTCOMES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658368" y="419709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22960" y="4133088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Stronger HTML confidence</a:t>
            </a:r>
            <a:endParaRPr lang="en-US" sz="1220" dirty="0"/>
          </a:p>
        </p:txBody>
      </p:sp>
      <p:sp>
        <p:nvSpPr>
          <p:cNvPr id="35" name="Shape 32"/>
          <p:cNvSpPr/>
          <p:nvPr/>
        </p:nvSpPr>
        <p:spPr>
          <a:xfrm>
            <a:off x="658368" y="456285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22960" y="4498848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Better CSS layout judgment</a:t>
            </a:r>
            <a:endParaRPr lang="en-US" sz="1220" dirty="0"/>
          </a:p>
        </p:txBody>
      </p:sp>
      <p:sp>
        <p:nvSpPr>
          <p:cNvPr id="37" name="Shape 34"/>
          <p:cNvSpPr/>
          <p:nvPr/>
        </p:nvSpPr>
        <p:spPr>
          <a:xfrm>
            <a:off x="658368" y="492861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22960" y="4864608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Improved responsive-design awareness</a:t>
            </a:r>
            <a:endParaRPr lang="en-US" sz="1220" dirty="0"/>
          </a:p>
        </p:txBody>
      </p:sp>
      <p:sp>
        <p:nvSpPr>
          <p:cNvPr id="39" name="Shape 36"/>
          <p:cNvSpPr/>
          <p:nvPr/>
        </p:nvSpPr>
        <p:spPr>
          <a:xfrm>
            <a:off x="658368" y="529437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22960" y="5230368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JavaScript foundation</a:t>
            </a:r>
            <a:endParaRPr lang="en-US" sz="1220" dirty="0"/>
          </a:p>
        </p:txBody>
      </p:sp>
      <p:sp>
        <p:nvSpPr>
          <p:cNvPr id="41" name="Shape 38"/>
          <p:cNvSpPr/>
          <p:nvPr/>
        </p:nvSpPr>
        <p:spPr>
          <a:xfrm>
            <a:off x="658368" y="566013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822960" y="5596128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systematic debugging</a:t>
            </a:r>
            <a:endParaRPr lang="en-US" sz="1220" dirty="0"/>
          </a:p>
        </p:txBody>
      </p:sp>
      <p:sp>
        <p:nvSpPr>
          <p:cNvPr id="43" name="Shape 40"/>
          <p:cNvSpPr/>
          <p:nvPr/>
        </p:nvSpPr>
        <p:spPr>
          <a:xfrm>
            <a:off x="658368" y="602589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22960" y="5961888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Greater workplace discipline and communication</a:t>
            </a:r>
            <a:endParaRPr lang="en-US" sz="1220" dirty="0"/>
          </a:p>
        </p:txBody>
      </p:sp>
      <p:sp>
        <p:nvSpPr>
          <p:cNvPr id="45" name="Shape 42"/>
          <p:cNvSpPr/>
          <p:nvPr/>
        </p:nvSpPr>
        <p:spPr>
          <a:xfrm>
            <a:off x="6400800" y="3749040"/>
            <a:ext cx="4800600" cy="1828800"/>
          </a:xfrm>
          <a:prstGeom prst="roundRect">
            <a:avLst>
              <a:gd name="adj" fmla="val 4000"/>
            </a:avLst>
          </a:prstGeom>
          <a:solidFill>
            <a:srgbClr val="EEF5FF"/>
          </a:solidFill>
          <a:ln w="10160">
            <a:solidFill>
              <a:srgbClr val="C9DBF6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46" name="Text 43"/>
          <p:cNvSpPr/>
          <p:nvPr/>
        </p:nvSpPr>
        <p:spPr>
          <a:xfrm>
            <a:off x="6720840" y="4069080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2762E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 technical outcome</a:t>
            </a:r>
            <a:endParaRPr lang="en-US" sz="850" dirty="0"/>
          </a:p>
        </p:txBody>
      </p:sp>
      <p:sp>
        <p:nvSpPr>
          <p:cNvPr id="47" name="Text 44"/>
          <p:cNvSpPr/>
          <p:nvPr/>
        </p:nvSpPr>
        <p:spPr>
          <a:xfrm>
            <a:off x="6720840" y="4407408"/>
            <a:ext cx="3886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B1F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Strong front-end fundamentals</a:t>
            </a:r>
            <a:endParaRPr lang="en-US" sz="2100" dirty="0"/>
          </a:p>
        </p:txBody>
      </p:sp>
      <p:sp>
        <p:nvSpPr>
          <p:cNvPr id="48" name="Text 45"/>
          <p:cNvSpPr/>
          <p:nvPr/>
        </p:nvSpPr>
        <p:spPr>
          <a:xfrm>
            <a:off x="6720840" y="495604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 + CSS became my strongest areas; JavaScript provided a useful beginner foundation for future learning.</a:t>
            </a:r>
            <a:endParaRPr lang="en-US" sz="1080" dirty="0"/>
          </a:p>
        </p:txBody>
      </p:sp>
      <p:sp>
        <p:nvSpPr>
          <p:cNvPr id="49" name="Text 46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Learning Outcomes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Professional Growth &amp; Reflections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internship improved my work habits in addition to technical skills.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4360" y="1463040"/>
            <a:ext cx="3657600" cy="443484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7" name="Image 1" descr="/mnt/data/8925de8d-a8ad-462a-b02d-69d16f3f35d3.png">    </p:cNvPr>
          <p:cNvPicPr>
            <a:picLocks noChangeAspect="1"/>
          </p:cNvPicPr>
          <p:nvPr/>
        </p:nvPicPr>
        <p:blipFill>
          <a:blip r:embed="rId2"/>
          <a:srcRect l="0" r="0" t="15776" b="15776"/>
          <a:stretch/>
        </p:blipFill>
        <p:spPr>
          <a:xfrm>
            <a:off x="630936" y="1499616"/>
            <a:ext cx="3584448" cy="436168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30936" y="5458968"/>
            <a:ext cx="358444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58952" y="5541264"/>
            <a:ext cx="3328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Workplace environment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4526280" y="1463040"/>
            <a:ext cx="2880360" cy="1993392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11" name="Image 2" descr="/mnt/data/3a765d64-57bd-45c2-af1e-a6741c999e55.png">    </p:cNvPr>
          <p:cNvPicPr>
            <a:picLocks noChangeAspect="1"/>
          </p:cNvPicPr>
          <p:nvPr/>
        </p:nvPicPr>
        <p:blipFill>
          <a:blip r:embed="rId3"/>
          <a:srcRect l="0" r="0" t="30761" b="30761"/>
          <a:stretch/>
        </p:blipFill>
        <p:spPr>
          <a:xfrm>
            <a:off x="4562856" y="1499616"/>
            <a:ext cx="2807208" cy="192024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4562856" y="3017520"/>
            <a:ext cx="2807208" cy="402336"/>
          </a:xfrm>
          <a:prstGeom prst="rect">
            <a:avLst/>
          </a:prstGeom>
          <a:solidFill>
            <a:srgbClr val="081426">
              <a:alpha val="85000"/>
            </a:srgbClr>
          </a:solidFill>
          <a:ln w="12700">
            <a:solidFill>
              <a:srgbClr val="081426">
                <a:alpha val="0"/>
              </a:srgbClr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4690872" y="3099816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Communication &amp; coordination</a:t>
            </a:r>
            <a:endParaRPr lang="en-US" sz="850" dirty="0"/>
          </a:p>
        </p:txBody>
      </p:sp>
      <p:sp>
        <p:nvSpPr>
          <p:cNvPr id="14" name="Shape 9"/>
          <p:cNvSpPr/>
          <p:nvPr/>
        </p:nvSpPr>
        <p:spPr>
          <a:xfrm>
            <a:off x="4526280" y="3730752"/>
            <a:ext cx="2880360" cy="2167128"/>
          </a:xfrm>
          <a:prstGeom prst="roundRect">
            <a:avLst>
              <a:gd name="adj" fmla="val 3376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5" name="Text 10"/>
          <p:cNvSpPr/>
          <p:nvPr/>
        </p:nvSpPr>
        <p:spPr>
          <a:xfrm>
            <a:off x="4800600" y="3986784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0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REFLECTION</a:t>
            </a:r>
            <a:endParaRPr lang="en-US" sz="750" dirty="0"/>
          </a:p>
        </p:txBody>
      </p:sp>
      <p:sp>
        <p:nvSpPr>
          <p:cNvPr id="16" name="Text 11"/>
          <p:cNvSpPr/>
          <p:nvPr/>
        </p:nvSpPr>
        <p:spPr>
          <a:xfrm>
            <a:off x="4800600" y="4334256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2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Strong basics and a professional attitude are both necessary for growth in software development.</a:t>
            </a:r>
            <a:endParaRPr lang="en-US" sz="1520" dirty="0"/>
          </a:p>
        </p:txBody>
      </p:sp>
      <p:sp>
        <p:nvSpPr>
          <p:cNvPr id="17" name="Shape 12"/>
          <p:cNvSpPr/>
          <p:nvPr/>
        </p:nvSpPr>
        <p:spPr>
          <a:xfrm>
            <a:off x="7680960" y="1463040"/>
            <a:ext cx="3611880" cy="443484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001000" y="196596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8165592" y="190195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 communication with supervisors and team members</a:t>
            </a:r>
            <a:endParaRPr lang="en-US" sz="1080" dirty="0"/>
          </a:p>
        </p:txBody>
      </p:sp>
      <p:sp>
        <p:nvSpPr>
          <p:cNvPr id="20" name="Shape 15"/>
          <p:cNvSpPr/>
          <p:nvPr/>
        </p:nvSpPr>
        <p:spPr>
          <a:xfrm>
            <a:off x="8001000" y="245973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8165592" y="2395728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Positive response to feedback and corrections</a:t>
            </a:r>
            <a:endParaRPr lang="en-US" sz="1080" dirty="0"/>
          </a:p>
        </p:txBody>
      </p:sp>
      <p:sp>
        <p:nvSpPr>
          <p:cNvPr id="22" name="Shape 17"/>
          <p:cNvSpPr/>
          <p:nvPr/>
        </p:nvSpPr>
        <p:spPr>
          <a:xfrm>
            <a:off x="8001000" y="295351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8165592" y="2889504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Better time management through staged work</a:t>
            </a:r>
            <a:endParaRPr lang="en-US" sz="1080" dirty="0"/>
          </a:p>
        </p:txBody>
      </p:sp>
      <p:sp>
        <p:nvSpPr>
          <p:cNvPr id="24" name="Shape 19"/>
          <p:cNvSpPr/>
          <p:nvPr/>
        </p:nvSpPr>
        <p:spPr>
          <a:xfrm>
            <a:off x="8001000" y="344728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8165592" y="3383280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Greater attention to detail in UI consistency</a:t>
            </a:r>
            <a:endParaRPr lang="en-US" sz="1080" dirty="0"/>
          </a:p>
        </p:txBody>
      </p:sp>
      <p:sp>
        <p:nvSpPr>
          <p:cNvPr id="26" name="Shape 21"/>
          <p:cNvSpPr/>
          <p:nvPr/>
        </p:nvSpPr>
        <p:spPr>
          <a:xfrm>
            <a:off x="8001000" y="394106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8165592" y="3877056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patience while debugging and revising code</a:t>
            </a:r>
            <a:endParaRPr lang="en-US" sz="1080" dirty="0"/>
          </a:p>
        </p:txBody>
      </p:sp>
      <p:sp>
        <p:nvSpPr>
          <p:cNvPr id="28" name="Shape 23"/>
          <p:cNvSpPr/>
          <p:nvPr/>
        </p:nvSpPr>
        <p:spPr>
          <a:xfrm>
            <a:off x="8001000" y="443484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8165592" y="437083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Understanding of workplace discipline and software process</a:t>
            </a:r>
            <a:endParaRPr lang="en-US" sz="1080" dirty="0"/>
          </a:p>
        </p:txBody>
      </p:sp>
      <p:sp>
        <p:nvSpPr>
          <p:cNvPr id="30" name="Text 25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Professional Growth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Recommendations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9C6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Suggestions for future front-end internship programs and continued learning.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472184"/>
            <a:ext cx="438912" cy="43891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572768"/>
            <a:ext cx="43891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280160" y="141732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Use a weekly front-end learning roadmap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297680" y="1435608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with HTML, move into CSS, responsive design, then basic JavaScript.</a:t>
            </a:r>
            <a:endParaRPr lang="en-US" sz="1060" dirty="0"/>
          </a:p>
        </p:txBody>
      </p:sp>
      <p:sp>
        <p:nvSpPr>
          <p:cNvPr id="10" name="Shape 7"/>
          <p:cNvSpPr/>
          <p:nvPr/>
        </p:nvSpPr>
        <p:spPr>
          <a:xfrm>
            <a:off x="1280160" y="2020824"/>
            <a:ext cx="9601200" cy="0"/>
          </a:xfrm>
          <a:prstGeom prst="line">
            <a:avLst/>
          </a:prstGeom>
          <a:noFill/>
          <a:ln w="8890">
            <a:solidFill>
              <a:srgbClr val="223A5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58368" y="2313432"/>
            <a:ext cx="438912" cy="438912"/>
          </a:xfrm>
          <a:prstGeom prst="ellipse">
            <a:avLst/>
          </a:prstGeom>
          <a:solidFill>
            <a:srgbClr val="2762E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368" y="2414016"/>
            <a:ext cx="43891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280160" y="22585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Add short code-review sessions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297680" y="2276856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HTML structure, CSS quality, naming, responsiveness, and readability.</a:t>
            </a:r>
            <a:endParaRPr lang="en-US" sz="1060" dirty="0"/>
          </a:p>
        </p:txBody>
      </p:sp>
      <p:sp>
        <p:nvSpPr>
          <p:cNvPr id="15" name="Shape 12"/>
          <p:cNvSpPr/>
          <p:nvPr/>
        </p:nvSpPr>
        <p:spPr>
          <a:xfrm>
            <a:off x="1280160" y="2862072"/>
            <a:ext cx="9601200" cy="0"/>
          </a:xfrm>
          <a:prstGeom prst="line">
            <a:avLst/>
          </a:prstGeom>
          <a:noFill/>
          <a:ln w="8890">
            <a:solidFill>
              <a:srgbClr val="223A5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58368" y="3154680"/>
            <a:ext cx="438912" cy="438912"/>
          </a:xfrm>
          <a:prstGeom prst="ellipse">
            <a:avLst/>
          </a:prstGeom>
          <a:solidFill>
            <a:srgbClr val="21B7D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8368" y="3255264"/>
            <a:ext cx="43891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1280160" y="309981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Use a responsive-design checklist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297680" y="3118104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navigation, forms, images, cards, overflow, and spacing before final submission.</a:t>
            </a:r>
            <a:endParaRPr lang="en-US" sz="1060" dirty="0"/>
          </a:p>
        </p:txBody>
      </p:sp>
      <p:sp>
        <p:nvSpPr>
          <p:cNvPr id="20" name="Shape 17"/>
          <p:cNvSpPr/>
          <p:nvPr/>
        </p:nvSpPr>
        <p:spPr>
          <a:xfrm>
            <a:off x="1280160" y="3703320"/>
            <a:ext cx="9601200" cy="0"/>
          </a:xfrm>
          <a:prstGeom prst="line">
            <a:avLst/>
          </a:prstGeom>
          <a:noFill/>
          <a:ln w="8890">
            <a:solidFill>
              <a:srgbClr val="223A5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58368" y="3995928"/>
            <a:ext cx="438912" cy="438912"/>
          </a:xfrm>
          <a:prstGeom prst="ellipse">
            <a:avLst/>
          </a:prstGeom>
          <a:solidFill>
            <a:srgbClr val="F2B8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8368" y="4096512"/>
            <a:ext cx="43891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1280160" y="394106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Introduce JavaScript gradually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4297680" y="3959352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strong HTML/CSS fundamentals before moving toward advanced JavaScript.</a:t>
            </a:r>
            <a:endParaRPr lang="en-US" sz="1060" dirty="0"/>
          </a:p>
        </p:txBody>
      </p:sp>
      <p:sp>
        <p:nvSpPr>
          <p:cNvPr id="25" name="Shape 22"/>
          <p:cNvSpPr/>
          <p:nvPr/>
        </p:nvSpPr>
        <p:spPr>
          <a:xfrm>
            <a:off x="1280160" y="4544568"/>
            <a:ext cx="9601200" cy="0"/>
          </a:xfrm>
          <a:prstGeom prst="line">
            <a:avLst/>
          </a:prstGeom>
          <a:noFill/>
          <a:ln w="8890">
            <a:solidFill>
              <a:srgbClr val="223A5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58368" y="4837176"/>
            <a:ext cx="438912" cy="438912"/>
          </a:xfrm>
          <a:prstGeom prst="ellipse">
            <a:avLst/>
          </a:prstGeom>
          <a:solidFill>
            <a:srgbClr val="1D9B7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58368" y="4937760"/>
            <a:ext cx="43891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1280160" y="478231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Maintain a small portfolio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4297680" y="4800600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C8D4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Keep a responsive landing page, form interface, card layout, and interactive page as evidence of progress.</a:t>
            </a:r>
            <a:endParaRPr lang="en-US" sz="1060" dirty="0"/>
          </a:p>
        </p:txBody>
      </p:sp>
      <p:sp>
        <p:nvSpPr>
          <p:cNvPr id="30" name="Shape 27"/>
          <p:cNvSpPr/>
          <p:nvPr/>
        </p:nvSpPr>
        <p:spPr>
          <a:xfrm>
            <a:off x="1280160" y="5385816"/>
            <a:ext cx="9601200" cy="0"/>
          </a:xfrm>
          <a:prstGeom prst="line">
            <a:avLst/>
          </a:prstGeom>
          <a:noFill/>
          <a:ln w="8890">
            <a:solidFill>
              <a:srgbClr val="223A5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2331720" y="5669280"/>
            <a:ext cx="7315200" cy="502920"/>
          </a:xfrm>
          <a:prstGeom prst="roundRect">
            <a:avLst>
              <a:gd name="adj" fmla="val 18182"/>
            </a:avLst>
          </a:prstGeom>
          <a:solidFill>
            <a:srgbClr val="172C49"/>
          </a:solidFill>
          <a:ln w="12700">
            <a:solidFill>
              <a:srgbClr val="2D5B91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2651760" y="5833872"/>
            <a:ext cx="6675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Recommended sequence  →  HTML  →  CSS  →  Responsive Design  →  Basic JavaScript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6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Recommendations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72d27a75-07bd-4301-907c-6739c208a0b3.png">    </p:cNvPr>
          <p:cNvPicPr>
            <a:picLocks noChangeAspect="1"/>
          </p:cNvPicPr>
          <p:nvPr/>
        </p:nvPicPr>
        <p:blipFill>
          <a:blip r:embed="rId1"/>
          <a:srcRect l="0" r="0" t="12616" b="12616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01D">
              <a:alpha val="84000"/>
            </a:srgbClr>
          </a:solidFill>
          <a:ln w="12700">
            <a:solidFill>
              <a:srgbClr val="06101D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6903720" cy="6858000"/>
          </a:xfrm>
          <a:prstGeom prst="rect">
            <a:avLst/>
          </a:prstGeom>
          <a:solidFill>
            <a:srgbClr val="071425">
              <a:alpha val="96000"/>
            </a:srgbClr>
          </a:solidFill>
          <a:ln w="12700">
            <a:solidFill>
              <a:srgbClr val="071425">
                <a:alpha val="0"/>
              </a:srgbClr>
            </a:solidFill>
            <a:prstDash val="solid"/>
          </a:ln>
        </p:spPr>
      </p:sp>
      <p:pic>
        <p:nvPicPr>
          <p:cNvPr id="5" name="Image 1" descr="/mnt/data/ppt_assets/systems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1240" y="414062"/>
            <a:ext cx="1417320" cy="433749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40080" y="7315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4A2C22"/>
          </a:solidFill>
          <a:ln w="12700">
            <a:solidFill>
              <a:srgbClr val="4A2C22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713232" y="781812"/>
            <a:ext cx="127101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CONCLUSION</a:t>
            </a:r>
            <a:endParaRPr lang="en-US" sz="880" dirty="0"/>
          </a:p>
        </p:txBody>
      </p:sp>
      <p:sp>
        <p:nvSpPr>
          <p:cNvPr id="8" name="Text 4"/>
          <p:cNvSpPr/>
          <p:nvPr/>
        </p:nvSpPr>
        <p:spPr>
          <a:xfrm>
            <a:off x="640080" y="1325880"/>
            <a:ext cx="4846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What I gained from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this internship</a:t>
            </a:r>
            <a:endParaRPr lang="en-US" sz="3100" dirty="0"/>
          </a:p>
        </p:txBody>
      </p:sp>
      <p:sp>
        <p:nvSpPr>
          <p:cNvPr id="9" name="Shape 5"/>
          <p:cNvSpPr/>
          <p:nvPr/>
        </p:nvSpPr>
        <p:spPr>
          <a:xfrm>
            <a:off x="749808" y="257860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914400" y="2514600"/>
            <a:ext cx="5138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HTML and CSS became my strongest technical areas</a:t>
            </a:r>
            <a:endParaRPr lang="en-US" sz="1210" dirty="0"/>
          </a:p>
        </p:txBody>
      </p:sp>
      <p:sp>
        <p:nvSpPr>
          <p:cNvPr id="11" name="Shape 7"/>
          <p:cNvSpPr/>
          <p:nvPr/>
        </p:nvSpPr>
        <p:spPr>
          <a:xfrm>
            <a:off x="749808" y="301752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14400" y="2953512"/>
            <a:ext cx="5138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Basic JavaScript gave me a starting point for interaction</a:t>
            </a:r>
            <a:endParaRPr lang="en-US" sz="1210" dirty="0"/>
          </a:p>
        </p:txBody>
      </p:sp>
      <p:sp>
        <p:nvSpPr>
          <p:cNvPr id="13" name="Shape 9"/>
          <p:cNvSpPr/>
          <p:nvPr/>
        </p:nvSpPr>
        <p:spPr>
          <a:xfrm>
            <a:off x="749808" y="345643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14400" y="3392424"/>
            <a:ext cx="5138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learned how to test, debug, and improve responsive web pages</a:t>
            </a:r>
            <a:endParaRPr lang="en-US" sz="1210" dirty="0"/>
          </a:p>
        </p:txBody>
      </p:sp>
      <p:sp>
        <p:nvSpPr>
          <p:cNvPr id="15" name="Shape 11"/>
          <p:cNvSpPr/>
          <p:nvPr/>
        </p:nvSpPr>
        <p:spPr>
          <a:xfrm>
            <a:off x="749808" y="389534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14400" y="3831336"/>
            <a:ext cx="5138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improved communication, feedback handling, and task discipline</a:t>
            </a:r>
            <a:endParaRPr lang="en-US" sz="1210" dirty="0"/>
          </a:p>
        </p:txBody>
      </p:sp>
      <p:sp>
        <p:nvSpPr>
          <p:cNvPr id="17" name="Shape 13"/>
          <p:cNvSpPr/>
          <p:nvPr/>
        </p:nvSpPr>
        <p:spPr>
          <a:xfrm>
            <a:off x="749808" y="433425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914400" y="4270248"/>
            <a:ext cx="5138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experience created a stronger base for future front-end projects</a:t>
            </a:r>
            <a:endParaRPr lang="en-US" sz="1210" dirty="0"/>
          </a:p>
        </p:txBody>
      </p:sp>
      <p:sp>
        <p:nvSpPr>
          <p:cNvPr id="19" name="Shape 15"/>
          <p:cNvSpPr/>
          <p:nvPr/>
        </p:nvSpPr>
        <p:spPr>
          <a:xfrm>
            <a:off x="749808" y="5056632"/>
            <a:ext cx="1097280" cy="0"/>
          </a:xfrm>
          <a:prstGeom prst="line">
            <a:avLst/>
          </a:prstGeom>
          <a:noFill/>
          <a:ln w="38100">
            <a:solidFill>
              <a:srgbClr val="FF6A2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49808" y="5340096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D0BC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Strong fundamentals first. Advanced tools next.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749808" y="598932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VIVA PRESENTATION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4213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Supporting Documents &amp; Viva Readiness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675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final viva requires presentation slides and supporting internship documentation.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417320"/>
            <a:ext cx="2926080" cy="42976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7" name="Image 1" descr="/mnt/data/a58ef2d9-450a-41b3-b394-cc3e8ee8b268.png">    </p:cNvPr>
          <p:cNvPicPr>
            <a:picLocks noChangeAspect="1"/>
          </p:cNvPicPr>
          <p:nvPr/>
        </p:nvPicPr>
        <p:blipFill>
          <a:blip r:embed="rId2"/>
          <a:srcRect l="2232" r="2232" t="0" b="0"/>
          <a:stretch/>
        </p:blipFill>
        <p:spPr>
          <a:xfrm>
            <a:off x="676656" y="1453896"/>
            <a:ext cx="2852928" cy="422452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76656" y="5276088"/>
            <a:ext cx="2852928" cy="402336"/>
          </a:xfrm>
          <a:prstGeom prst="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04672" y="5358384"/>
            <a:ext cx="2596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Offer Letter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3840480" y="1417320"/>
            <a:ext cx="2926080" cy="42976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0160">
            <a:solidFill>
              <a:srgbClr val="D5DEE9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pic>
        <p:nvPicPr>
          <p:cNvPr id="11" name="Image 2" descr="/mnt/data/d3ef5ce9-d9eb-45eb-b20b-503e7eb10b7a.png">    </p:cNvPr>
          <p:cNvPicPr>
            <a:picLocks noChangeAspect="1"/>
          </p:cNvPicPr>
          <p:nvPr/>
        </p:nvPicPr>
        <p:blipFill>
          <a:blip r:embed="rId3"/>
          <a:srcRect l="0" r="0" t="1004" b="1004"/>
          <a:stretch/>
        </p:blipFill>
        <p:spPr>
          <a:xfrm>
            <a:off x="3877056" y="1453896"/>
            <a:ext cx="2852928" cy="4224528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3877056" y="5276088"/>
            <a:ext cx="2852928" cy="402336"/>
          </a:xfrm>
          <a:prstGeom prst="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4005072" y="5358384"/>
            <a:ext cx="2596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Internship Completion Certificate</a:t>
            </a:r>
            <a:endParaRPr lang="en-US" sz="850" dirty="0"/>
          </a:p>
        </p:txBody>
      </p:sp>
      <p:sp>
        <p:nvSpPr>
          <p:cNvPr id="14" name="Shape 9"/>
          <p:cNvSpPr/>
          <p:nvPr/>
        </p:nvSpPr>
        <p:spPr>
          <a:xfrm>
            <a:off x="7086600" y="1417320"/>
            <a:ext cx="4251960" cy="4297680"/>
          </a:xfrm>
          <a:prstGeom prst="roundRect">
            <a:avLst>
              <a:gd name="adj" fmla="val 1720"/>
            </a:avLst>
          </a:prstGeom>
          <a:solidFill>
            <a:srgbClr val="FFFFFF"/>
          </a:solidFill>
          <a:ln w="10160">
            <a:solidFill>
              <a:srgbClr val="DCE3EC"/>
            </a:solidFill>
            <a:prstDash val="solid"/>
          </a:ln>
          <a:effectLst>
            <a:outerShdw sx="100000" sy="100000" kx="0" ky="0" algn="bl" rotWithShape="0" blurRad="25400" dist="50800" dir="2700000">
              <a:srgbClr val="AAB5C4">
                <a:alpha val="1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7406640" y="1755648"/>
            <a:ext cx="1508760" cy="310896"/>
          </a:xfrm>
          <a:prstGeom prst="roundRect">
            <a:avLst>
              <a:gd name="adj" fmla="val 50000"/>
            </a:avLst>
          </a:prstGeom>
          <a:solidFill>
            <a:srgbClr val="EAF7F2"/>
          </a:solidFill>
          <a:ln w="12700">
            <a:solidFill>
              <a:srgbClr val="EAF7F2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7479792" y="1805940"/>
            <a:ext cx="13624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D9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VIVA CHECKLIST</a:t>
            </a:r>
            <a:endParaRPr lang="en-US" sz="880" dirty="0"/>
          </a:p>
        </p:txBody>
      </p:sp>
      <p:sp>
        <p:nvSpPr>
          <p:cNvPr id="17" name="Shape 12"/>
          <p:cNvSpPr/>
          <p:nvPr/>
        </p:nvSpPr>
        <p:spPr>
          <a:xfrm>
            <a:off x="7424928" y="2395728"/>
            <a:ext cx="73152" cy="73152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7589520" y="2331720"/>
            <a:ext cx="3236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Final internship presentation slides</a:t>
            </a:r>
            <a:endParaRPr lang="en-US" sz="1120" dirty="0"/>
          </a:p>
        </p:txBody>
      </p:sp>
      <p:sp>
        <p:nvSpPr>
          <p:cNvPr id="19" name="Shape 14"/>
          <p:cNvSpPr/>
          <p:nvPr/>
        </p:nvSpPr>
        <p:spPr>
          <a:xfrm>
            <a:off x="7424928" y="2871216"/>
            <a:ext cx="73152" cy="73152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589520" y="2807208"/>
            <a:ext cx="3236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 printed copy of internship report for viva</a:t>
            </a:r>
            <a:endParaRPr lang="en-US" sz="1120" dirty="0"/>
          </a:p>
        </p:txBody>
      </p:sp>
      <p:sp>
        <p:nvSpPr>
          <p:cNvPr id="21" name="Shape 16"/>
          <p:cNvSpPr/>
          <p:nvPr/>
        </p:nvSpPr>
        <p:spPr>
          <a:xfrm>
            <a:off x="7424928" y="3346704"/>
            <a:ext cx="73152" cy="73152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589520" y="3282696"/>
            <a:ext cx="3236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Offer letter and completion certificate attached in report</a:t>
            </a:r>
            <a:endParaRPr lang="en-US" sz="1120" dirty="0"/>
          </a:p>
        </p:txBody>
      </p:sp>
      <p:sp>
        <p:nvSpPr>
          <p:cNvPr id="23" name="Shape 18"/>
          <p:cNvSpPr/>
          <p:nvPr/>
        </p:nvSpPr>
        <p:spPr>
          <a:xfrm>
            <a:off x="7424928" y="3822192"/>
            <a:ext cx="73152" cy="73152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7589520" y="3758184"/>
            <a:ext cx="3236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Prepared to explain tasks, learning outcomes, challenges, and recommendations</a:t>
            </a:r>
            <a:endParaRPr lang="en-US" sz="1120" dirty="0"/>
          </a:p>
        </p:txBody>
      </p:sp>
      <p:sp>
        <p:nvSpPr>
          <p:cNvPr id="25" name="Shape 20"/>
          <p:cNvSpPr/>
          <p:nvPr/>
        </p:nvSpPr>
        <p:spPr>
          <a:xfrm>
            <a:off x="7424928" y="4297680"/>
            <a:ext cx="73152" cy="73152"/>
          </a:xfrm>
          <a:prstGeom prst="ellipse">
            <a:avLst/>
          </a:prstGeom>
          <a:solidFill>
            <a:srgbClr val="1D9B70"/>
          </a:solidFill>
          <a:ln w="12700">
            <a:solidFill>
              <a:srgbClr val="1D9B70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7589520" y="4233672"/>
            <a:ext cx="3236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421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focus clearly limited to front-end: mostly HTML/CSS + basic JavaScript</a:t>
            </a:r>
            <a:endParaRPr lang="en-US" sz="1120" dirty="0"/>
          </a:p>
        </p:txBody>
      </p:sp>
      <p:sp>
        <p:nvSpPr>
          <p:cNvPr id="27" name="Shape 22"/>
          <p:cNvSpPr/>
          <p:nvPr/>
        </p:nvSpPr>
        <p:spPr>
          <a:xfrm>
            <a:off x="7406640" y="4956048"/>
            <a:ext cx="3429000" cy="566928"/>
          </a:xfrm>
          <a:prstGeom prst="roundRect">
            <a:avLst>
              <a:gd name="adj" fmla="val 12903"/>
            </a:avLst>
          </a:prstGeom>
          <a:solidFill>
            <a:srgbClr val="FFF7F3"/>
          </a:solidFill>
          <a:ln w="12700">
            <a:solidFill>
              <a:srgbClr val="FFD3BF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7635240" y="5148072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6A2A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Ready for final internship viva</a:t>
            </a:r>
            <a:endParaRPr lang="en-US" sz="1300" dirty="0"/>
          </a:p>
        </p:txBody>
      </p:sp>
      <p:sp>
        <p:nvSpPr>
          <p:cNvPr id="29" name="Text 24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190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Supporting Documents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A879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70" kern="0" dirty="0">
                <a:solidFill>
                  <a:srgbClr val="FF6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02920" y="53035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Research Sources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50976"/>
            <a:ext cx="8869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9C6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Company facts were verified from the official Systems Limited website and internship instructions.</a:t>
            </a:r>
            <a:endParaRPr lang="en-US" sz="1150" dirty="0"/>
          </a:p>
        </p:txBody>
      </p:sp>
      <p:pic>
        <p:nvPicPr>
          <p:cNvPr id="5" name="Image 0" descr="/mnt/data/ppt_assets/systems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300865"/>
            <a:ext cx="1051560" cy="32181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31520" y="1371600"/>
            <a:ext cx="10652760" cy="4251960"/>
          </a:xfrm>
          <a:prstGeom prst="roundRect">
            <a:avLst>
              <a:gd name="adj" fmla="val 1720"/>
            </a:avLst>
          </a:prstGeom>
          <a:solidFill>
            <a:srgbClr val="071A31"/>
          </a:solidFill>
          <a:ln w="10160">
            <a:solidFill>
              <a:srgbClr val="254B7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51560" y="1719072"/>
            <a:ext cx="1920240" cy="329184"/>
          </a:xfrm>
          <a:prstGeom prst="roundRect">
            <a:avLst>
              <a:gd name="adj" fmla="val 19444"/>
            </a:avLst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61288" y="1792224"/>
            <a:ext cx="1700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6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WEBSITE SOURCES USED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078992" y="2331720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43584" y="2267712"/>
            <a:ext cx="8887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DCE8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official homepage: company positioning, services, statistics, industries, and featured insights.</a:t>
            </a:r>
            <a:endParaRPr lang="en-US" sz="1120" dirty="0"/>
          </a:p>
        </p:txBody>
      </p:sp>
      <p:sp>
        <p:nvSpPr>
          <p:cNvPr id="11" name="Shape 8"/>
          <p:cNvSpPr/>
          <p:nvPr/>
        </p:nvSpPr>
        <p:spPr>
          <a:xfrm>
            <a:off x="1078992" y="2816352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43584" y="2752344"/>
            <a:ext cx="8887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DCE8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company overview page: philosophy, core values, accomplishments, leadership, and global presence.</a:t>
            </a:r>
            <a:endParaRPr lang="en-US" sz="1120" dirty="0"/>
          </a:p>
        </p:txBody>
      </p:sp>
      <p:sp>
        <p:nvSpPr>
          <p:cNvPr id="13" name="Shape 10"/>
          <p:cNvSpPr/>
          <p:nvPr/>
        </p:nvSpPr>
        <p:spPr>
          <a:xfrm>
            <a:off x="1078992" y="3300984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243584" y="3236976"/>
            <a:ext cx="8887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DCE8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services page: AI transformation, digital, data analytics, cloud, security, infrastructure, and BPS offerings.</a:t>
            </a:r>
            <a:endParaRPr lang="en-US" sz="1120" dirty="0"/>
          </a:p>
        </p:txBody>
      </p:sp>
      <p:sp>
        <p:nvSpPr>
          <p:cNvPr id="15" name="Shape 12"/>
          <p:cNvSpPr/>
          <p:nvPr/>
        </p:nvSpPr>
        <p:spPr>
          <a:xfrm>
            <a:off x="1078992" y="3785616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243584" y="3721608"/>
            <a:ext cx="8887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DCE8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Systems Limited careers page: people culture, internship/MTO track, global presence, and professional learning environment.</a:t>
            </a:r>
            <a:endParaRPr lang="en-US" sz="1120" dirty="0"/>
          </a:p>
        </p:txBody>
      </p:sp>
      <p:sp>
        <p:nvSpPr>
          <p:cNvPr id="17" name="Shape 14"/>
          <p:cNvSpPr/>
          <p:nvPr/>
        </p:nvSpPr>
        <p:spPr>
          <a:xfrm>
            <a:off x="1078992" y="4270248"/>
            <a:ext cx="73152" cy="73152"/>
          </a:xfrm>
          <a:prstGeom prst="ellipse">
            <a:avLst/>
          </a:prstGeom>
          <a:solidFill>
            <a:srgbClr val="FF6A2A"/>
          </a:solidFill>
          <a:ln w="12700">
            <a:solidFill>
              <a:srgbClr val="FF6A2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243584" y="4206240"/>
            <a:ext cx="8887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DCE8F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University internship instruction file: viva requirement for presentation slides and internship report copy.</a:t>
            </a:r>
            <a:endParaRPr lang="en-US" sz="1120" dirty="0"/>
          </a:p>
        </p:txBody>
      </p:sp>
      <p:sp>
        <p:nvSpPr>
          <p:cNvPr id="19" name="Shape 16"/>
          <p:cNvSpPr/>
          <p:nvPr/>
        </p:nvSpPr>
        <p:spPr>
          <a:xfrm>
            <a:off x="1051560" y="5193792"/>
            <a:ext cx="9692640" cy="502920"/>
          </a:xfrm>
          <a:prstGeom prst="roundRect">
            <a:avLst>
              <a:gd name="adj" fmla="val 14545"/>
            </a:avLst>
          </a:prstGeom>
          <a:solidFill>
            <a:srgbClr val="142D4C"/>
          </a:solidFill>
          <a:ln w="12700">
            <a:solidFill>
              <a:srgbClr val="2A4D7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325880" y="5367528"/>
            <a:ext cx="9098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Presentation content remains limited to the actual internship scope: HTML, CSS, responsive front-end design, and basic JavaScript.</a:t>
            </a:r>
            <a:endParaRPr lang="en-US" sz="1020" dirty="0"/>
          </a:p>
        </p:txBody>
      </p:sp>
      <p:sp>
        <p:nvSpPr>
          <p:cNvPr id="21" name="Text 18"/>
          <p:cNvSpPr/>
          <p:nvPr/>
        </p:nvSpPr>
        <p:spPr>
          <a:xfrm>
            <a:off x="502920" y="6483096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6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References and Source Verification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C8D2E0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  <p:transition spd="med" advClick="1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The University of Faisalabad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Muhammad Ahmad Internship Viva Presentation</dc:title>
  <dc:subject>Final Internship Viva Presentation - Front-End Web Development</dc:subject>
  <dc:creator>Muhammad Ahmad</dc:creator>
  <cp:lastModifiedBy>Muhammad Ahmad</cp:lastModifiedBy>
  <cp:revision>1</cp:revision>
  <dcterms:created xsi:type="dcterms:W3CDTF">2026-09-03T11:10:49Z</dcterms:created>
  <dcterms:modified xsi:type="dcterms:W3CDTF">2026-09-03T11:10:49Z</dcterms:modified>
</cp:coreProperties>
</file>